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Century Schoolbook"/>
      <p:regular r:id="rId56"/>
      <p:bold r:id="rId57"/>
      <p:italic r:id="rId58"/>
      <p:boldItalic r:id="rId59"/>
    </p:embeddedFont>
    <p:embeddedFont>
      <p:font typeface="Helvetica Neue"/>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udwig Kunz"/>
  <p:cmAuthor clrIdx="1" id="1" initials="" lastIdx="1" name="Anna Wern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30F815-3328-41B3-A033-69684EB92B88}">
  <a:tblStyle styleId="{2C30F815-3328-41B3-A033-69684EB92B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4.xml"/><Relationship Id="rId63" Type="http://schemas.openxmlformats.org/officeDocument/2006/relationships/font" Target="fonts/HelveticaNeue-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CenturySchoolbook-bold.fntdata"/><Relationship Id="rId12" Type="http://schemas.openxmlformats.org/officeDocument/2006/relationships/slide" Target="slides/slide6.xml"/><Relationship Id="rId56" Type="http://schemas.openxmlformats.org/officeDocument/2006/relationships/font" Target="fonts/CenturySchoolbook-regular.fntdata"/><Relationship Id="rId15" Type="http://schemas.openxmlformats.org/officeDocument/2006/relationships/slide" Target="slides/slide9.xml"/><Relationship Id="rId59" Type="http://schemas.openxmlformats.org/officeDocument/2006/relationships/font" Target="fonts/CenturySchoolbook-boldItalic.fntdata"/><Relationship Id="rId14" Type="http://schemas.openxmlformats.org/officeDocument/2006/relationships/slide" Target="slides/slide8.xml"/><Relationship Id="rId58" Type="http://schemas.openxmlformats.org/officeDocument/2006/relationships/font" Target="fonts/CenturySchoolbook-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8T17:12:09.953">
    <p:pos x="151" y="629"/>
    <p:text>Assuming that the indices of the array start at 1 and go up to n, should the algorithm not return M[k] instead of M[k-1] to get the k-th smallest element?</p:text>
  </p:cm>
  <p:cm authorId="1" idx="1" dt="2025-01-28T17:12:09.953">
    <p:pos x="151" y="629"/>
    <p:text>I'd second that. I would understand returning [i-1] assuming after the last loop i is incremented once more to k+1 and therefore doesn't run through the next loop?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c9630c967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 name="Google Shape;90;g14c9630c967_0_0: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36b1f9032_0_8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g1936b1f9032_0_8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36b1f9032_0_10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g1936b1f9032_0_10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936b1f9032_0_8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g1936b1f9032_0_8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36b1f9032_0_185: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 name="Google Shape;198;g1936b1f9032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936b1f9032_0_195: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5" name="Google Shape;205;g1936b1f9032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595e68f73_0_9: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 name="Google Shape;212;g19595e68f7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595e68f73_0_18: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21" name="Google Shape;221;g19595e68f7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36b1f9032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g1936b1f9032_0_2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5a63f716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2d5a63f7164_0_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36b1f9032_0_382: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65" name="Google Shape;265;g1936b1f9032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d154f55d3_0_0: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4d154f55d3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 name="Google Shape;102;g14d154f55d3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36b1f9032_0_392: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3" name="Google Shape;303;g1936b1f9032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936b1f9032_0_418: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6" name="Google Shape;326;g1936b1f9032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74ebdd2fe9_0_220: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4" name="Google Shape;364;g174ebdd2fe9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9595e68f73_0_1: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2" name="Google Shape;372;g19595e68f73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936b1f9032_0_468: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9" name="Google Shape;379;g1936b1f9032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595e68f73_0_57: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6" name="Google Shape;386;g19595e68f73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936b1f9032_0_552: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7" name="Google Shape;407;g1936b1f9032_0_5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936b1f9032_0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g1936b1f9032_0_5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936b1f9032_0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g1936b1f9032_0_5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936b1f9032_0_607: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6" name="Google Shape;456;g1936b1f9032_0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936b1f9032_0_1: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 name="Google Shape;110;g1936b1f903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936b1f9032_0_620: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4" name="Google Shape;464;g1936b1f9032_0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936b1f9032_0_630: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1" name="Google Shape;471;g1936b1f9032_0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936b1f9032_0_640: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80" name="Google Shape;480;g1936b1f9032_0_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936b1f9032_0_652: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0" name="Google Shape;490;g1936b1f9032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936b1f9032_0_6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g1936b1f9032_0_6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74ebdd2fe9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g174ebdd2fe9_0_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f138fd40bf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g2f138fd40bf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74ebdd2fe9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g174ebdd2fe9_0_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74ebdd2fe9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g174ebdd2fe9_0_1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f138fd40bf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g2f138fd40bf_0_1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36b1f903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g1936b1f9032_0_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138fd40bf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 name="Google Shape;619;g2f138fd40bf_0_1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f138fd40bf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9" name="Google Shape;659;g2f138fd40bf_0_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f138fd40bf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9" name="Google Shape;699;g2f138fd40bf_0_2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f138fd40bf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9" name="Google Shape;739;g2f138fd40bf_0_2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f138fd40bf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9" name="Google Shape;779;g2f138fd40bf_0_3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f138fd40bf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9" name="Google Shape;819;g2f138fd40bf_0_4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f138fd40bf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9" name="Google Shape;859;g2f138fd40bf_0_3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f138fd40bf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9" name="Google Shape;899;g2f138fd40bf_0_4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936b1f9032_0_685: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9" name="Google Shape;939;g1936b1f9032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936b1f9032_0_696:notes"/>
          <p:cNvSpPr txBox="1"/>
          <p:nvPr>
            <p:ph idx="1" type="body"/>
          </p:nvPr>
        </p:nvSpPr>
        <p:spPr>
          <a:xfrm>
            <a:off x="914400" y="4343400"/>
            <a:ext cx="50292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7" name="Google Shape;947;g1936b1f9032_0_6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36b1f9032_0_7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g1936b1f9032_0_7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36b1f9032_0_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g1936b1f9032_0_7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936b1f9032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g1936b1f9032_0_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936b1f9032_0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1936b1f9032_0_7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36b1f9032_0_8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g1936b1f9032_0_8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2" name="Shape 52"/>
        <p:cNvGrpSpPr/>
        <p:nvPr/>
      </p:nvGrpSpPr>
      <p:grpSpPr>
        <a:xfrm>
          <a:off x="0" y="0"/>
          <a:ext cx="0" cy="0"/>
          <a:chOff x="0" y="0"/>
          <a:chExt cx="0" cy="0"/>
        </a:xfrm>
      </p:grpSpPr>
      <p:sp>
        <p:nvSpPr>
          <p:cNvPr id="53" name="Google Shape;53;p1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a:off x="457200" y="120339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
          <p:cNvSpPr txBox="1"/>
          <p:nvPr>
            <p:ph idx="2" type="body"/>
          </p:nvPr>
        </p:nvSpPr>
        <p:spPr>
          <a:xfrm>
            <a:off x="457200" y="276156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6" name="Shape 56"/>
        <p:cNvGrpSpPr/>
        <p:nvPr/>
      </p:nvGrpSpPr>
      <p:grpSpPr>
        <a:xfrm>
          <a:off x="0" y="0"/>
          <a:ext cx="0" cy="0"/>
          <a:chOff x="0" y="0"/>
          <a:chExt cx="0" cy="0"/>
        </a:xfrm>
      </p:grpSpPr>
      <p:sp>
        <p:nvSpPr>
          <p:cNvPr id="57" name="Google Shape;57;p1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2"/>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2"/>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3" type="body"/>
          </p:nvPr>
        </p:nvSpPr>
        <p:spPr>
          <a:xfrm>
            <a:off x="45720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4" type="body"/>
          </p:nvPr>
        </p:nvSpPr>
        <p:spPr>
          <a:xfrm>
            <a:off x="467424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2" name="Shape 62"/>
        <p:cNvGrpSpPr/>
        <p:nvPr/>
      </p:nvGrpSpPr>
      <p:grpSpPr>
        <a:xfrm>
          <a:off x="0" y="0"/>
          <a:ext cx="0" cy="0"/>
          <a:chOff x="0" y="0"/>
          <a:chExt cx="0" cy="0"/>
        </a:xfrm>
      </p:grpSpPr>
      <p:sp>
        <p:nvSpPr>
          <p:cNvPr id="63" name="Google Shape;63;p1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3"/>
          <p:cNvSpPr txBox="1"/>
          <p:nvPr>
            <p:ph idx="1" type="body"/>
          </p:nvPr>
        </p:nvSpPr>
        <p:spPr>
          <a:xfrm>
            <a:off x="45720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3"/>
          <p:cNvSpPr txBox="1"/>
          <p:nvPr>
            <p:ph idx="2" type="body"/>
          </p:nvPr>
        </p:nvSpPr>
        <p:spPr>
          <a:xfrm>
            <a:off x="323964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3"/>
          <p:cNvSpPr txBox="1"/>
          <p:nvPr>
            <p:ph idx="3" type="body"/>
          </p:nvPr>
        </p:nvSpPr>
        <p:spPr>
          <a:xfrm>
            <a:off x="602208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4" type="body"/>
          </p:nvPr>
        </p:nvSpPr>
        <p:spPr>
          <a:xfrm>
            <a:off x="45720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5" type="body"/>
          </p:nvPr>
        </p:nvSpPr>
        <p:spPr>
          <a:xfrm>
            <a:off x="323964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6" type="body"/>
          </p:nvPr>
        </p:nvSpPr>
        <p:spPr>
          <a:xfrm>
            <a:off x="602208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_AND_BODY_1">
    <p:spTree>
      <p:nvGrpSpPr>
        <p:cNvPr id="70" name="Shape 70"/>
        <p:cNvGrpSpPr/>
        <p:nvPr/>
      </p:nvGrpSpPr>
      <p:grpSpPr>
        <a:xfrm>
          <a:off x="0" y="0"/>
          <a:ext cx="0" cy="0"/>
          <a:chOff x="0" y="0"/>
          <a:chExt cx="0" cy="0"/>
        </a:xfrm>
      </p:grpSpPr>
      <p:sp>
        <p:nvSpPr>
          <p:cNvPr id="71" name="Google Shape;71;p14"/>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72" name="Google Shape;72;p14"/>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_AND_BODY_2">
    <p:spTree>
      <p:nvGrpSpPr>
        <p:cNvPr id="73" name="Shape 73"/>
        <p:cNvGrpSpPr/>
        <p:nvPr/>
      </p:nvGrpSpPr>
      <p:grpSpPr>
        <a:xfrm>
          <a:off x="0" y="0"/>
          <a:ext cx="0" cy="0"/>
          <a:chOff x="0" y="0"/>
          <a:chExt cx="0" cy="0"/>
        </a:xfrm>
      </p:grpSpPr>
      <p:sp>
        <p:nvSpPr>
          <p:cNvPr id="74" name="Google Shape;74;p15"/>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75" name="Google Shape;75;p15"/>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_AND_BODY_3">
    <p:spTree>
      <p:nvGrpSpPr>
        <p:cNvPr id="76" name="Shape 76"/>
        <p:cNvGrpSpPr/>
        <p:nvPr/>
      </p:nvGrpSpPr>
      <p:grpSpPr>
        <a:xfrm>
          <a:off x="0" y="0"/>
          <a:ext cx="0" cy="0"/>
          <a:chOff x="0" y="0"/>
          <a:chExt cx="0" cy="0"/>
        </a:xfrm>
      </p:grpSpPr>
      <p:sp>
        <p:nvSpPr>
          <p:cNvPr id="77" name="Google Shape;77;p16"/>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78" name="Google Shape;78;p16"/>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_AND_BODY_4">
    <p:spTree>
      <p:nvGrpSpPr>
        <p:cNvPr id="79" name="Shape 79"/>
        <p:cNvGrpSpPr/>
        <p:nvPr/>
      </p:nvGrpSpPr>
      <p:grpSpPr>
        <a:xfrm>
          <a:off x="0" y="0"/>
          <a:ext cx="0" cy="0"/>
          <a:chOff x="0" y="0"/>
          <a:chExt cx="0" cy="0"/>
        </a:xfrm>
      </p:grpSpPr>
      <p:sp>
        <p:nvSpPr>
          <p:cNvPr id="80" name="Google Shape;80;p17"/>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81" name="Google Shape;81;p17"/>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_AND_BODY_5">
    <p:spTree>
      <p:nvGrpSpPr>
        <p:cNvPr id="82" name="Shape 82"/>
        <p:cNvGrpSpPr/>
        <p:nvPr/>
      </p:nvGrpSpPr>
      <p:grpSpPr>
        <a:xfrm>
          <a:off x="0" y="0"/>
          <a:ext cx="0" cy="0"/>
          <a:chOff x="0" y="0"/>
          <a:chExt cx="0" cy="0"/>
        </a:xfrm>
      </p:grpSpPr>
      <p:sp>
        <p:nvSpPr>
          <p:cNvPr id="83" name="Google Shape;83;p18"/>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84" name="Google Shape;84;p18"/>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_AND_BODY_6">
    <p:spTree>
      <p:nvGrpSpPr>
        <p:cNvPr id="85" name="Shape 85"/>
        <p:cNvGrpSpPr/>
        <p:nvPr/>
      </p:nvGrpSpPr>
      <p:grpSpPr>
        <a:xfrm>
          <a:off x="0" y="0"/>
          <a:ext cx="0" cy="0"/>
          <a:chOff x="0" y="0"/>
          <a:chExt cx="0" cy="0"/>
        </a:xfrm>
      </p:grpSpPr>
      <p:sp>
        <p:nvSpPr>
          <p:cNvPr id="86" name="Google Shape;86;p19"/>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87" name="Google Shape;87;p19"/>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3" name="Shape 23"/>
        <p:cNvGrpSpPr/>
        <p:nvPr/>
      </p:nvGrpSpPr>
      <p:grpSpPr>
        <a:xfrm>
          <a:off x="0" y="0"/>
          <a:ext cx="0" cy="0"/>
          <a:chOff x="0" y="0"/>
          <a:chExt cx="0" cy="0"/>
        </a:xfrm>
      </p:grpSpPr>
      <p:sp>
        <p:nvSpPr>
          <p:cNvPr id="24" name="Google Shape;24;p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subTitle"/>
          </p:nvPr>
        </p:nvSpPr>
        <p:spPr>
          <a:xfrm>
            <a:off x="457200" y="120339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6" name="Shape 26"/>
        <p:cNvGrpSpPr/>
        <p:nvPr/>
      </p:nvGrpSpPr>
      <p:grpSpPr>
        <a:xfrm>
          <a:off x="0" y="0"/>
          <a:ext cx="0" cy="0"/>
          <a:chOff x="0" y="0"/>
          <a:chExt cx="0" cy="0"/>
        </a:xfrm>
      </p:grpSpPr>
      <p:sp>
        <p:nvSpPr>
          <p:cNvPr id="27" name="Google Shape;27;p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 type="body"/>
          </p:nvPr>
        </p:nvSpPr>
        <p:spPr>
          <a:xfrm>
            <a:off x="457200" y="120339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 type="body"/>
          </p:nvPr>
        </p:nvSpPr>
        <p:spPr>
          <a:xfrm>
            <a:off x="45720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5"/>
          <p:cNvSpPr txBox="1"/>
          <p:nvPr>
            <p:ph idx="2" type="body"/>
          </p:nvPr>
        </p:nvSpPr>
        <p:spPr>
          <a:xfrm>
            <a:off x="467424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5" name="Shape 35"/>
        <p:cNvGrpSpPr/>
        <p:nvPr/>
      </p:nvGrpSpPr>
      <p:grpSpPr>
        <a:xfrm>
          <a:off x="0" y="0"/>
          <a:ext cx="0" cy="0"/>
          <a:chOff x="0" y="0"/>
          <a:chExt cx="0" cy="0"/>
        </a:xfrm>
      </p:grpSpPr>
      <p:sp>
        <p:nvSpPr>
          <p:cNvPr id="36" name="Google Shape;36;p7"/>
          <p:cNvSpPr txBox="1"/>
          <p:nvPr>
            <p:ph idx="1" type="subTitle"/>
          </p:nvPr>
        </p:nvSpPr>
        <p:spPr>
          <a:xfrm>
            <a:off x="457200" y="205200"/>
            <a:ext cx="8229300" cy="3981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7" name="Shape 37"/>
        <p:cNvGrpSpPr/>
        <p:nvPr/>
      </p:nvGrpSpPr>
      <p:grpSpPr>
        <a:xfrm>
          <a:off x="0" y="0"/>
          <a:ext cx="0" cy="0"/>
          <a:chOff x="0" y="0"/>
          <a:chExt cx="0" cy="0"/>
        </a:xfrm>
      </p:grpSpPr>
      <p:sp>
        <p:nvSpPr>
          <p:cNvPr id="38" name="Google Shape;38;p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8"/>
          <p:cNvSpPr txBox="1"/>
          <p:nvPr>
            <p:ph idx="2" type="body"/>
          </p:nvPr>
        </p:nvSpPr>
        <p:spPr>
          <a:xfrm>
            <a:off x="467424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8"/>
          <p:cNvSpPr txBox="1"/>
          <p:nvPr>
            <p:ph idx="3" type="body"/>
          </p:nvPr>
        </p:nvSpPr>
        <p:spPr>
          <a:xfrm>
            <a:off x="45720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2" name="Shape 42"/>
        <p:cNvGrpSpPr/>
        <p:nvPr/>
      </p:nvGrpSpPr>
      <p:grpSpPr>
        <a:xfrm>
          <a:off x="0" y="0"/>
          <a:ext cx="0" cy="0"/>
          <a:chOff x="0" y="0"/>
          <a:chExt cx="0" cy="0"/>
        </a:xfrm>
      </p:grpSpPr>
      <p:sp>
        <p:nvSpPr>
          <p:cNvPr id="43" name="Google Shape;43;p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
          <p:cNvSpPr txBox="1"/>
          <p:nvPr>
            <p:ph idx="1" type="body"/>
          </p:nvPr>
        </p:nvSpPr>
        <p:spPr>
          <a:xfrm>
            <a:off x="45720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9"/>
          <p:cNvSpPr txBox="1"/>
          <p:nvPr>
            <p:ph idx="3" type="body"/>
          </p:nvPr>
        </p:nvSpPr>
        <p:spPr>
          <a:xfrm>
            <a:off x="467424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7" name="Shape 47"/>
        <p:cNvGrpSpPr/>
        <p:nvPr/>
      </p:nvGrpSpPr>
      <p:grpSpPr>
        <a:xfrm>
          <a:off x="0" y="0"/>
          <a:ext cx="0" cy="0"/>
          <a:chOff x="0" y="0"/>
          <a:chExt cx="0" cy="0"/>
        </a:xfrm>
      </p:grpSpPr>
      <p:sp>
        <p:nvSpPr>
          <p:cNvPr id="48" name="Google Shape;48;p1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3" type="body"/>
          </p:nvPr>
        </p:nvSpPr>
        <p:spPr>
          <a:xfrm>
            <a:off x="457200" y="276156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grpSp>
        <p:nvGrpSpPr>
          <p:cNvPr id="10" name="Google Shape;10;p1"/>
          <p:cNvGrpSpPr/>
          <p:nvPr/>
        </p:nvGrpSpPr>
        <p:grpSpPr>
          <a:xfrm>
            <a:off x="7010280" y="4927230"/>
            <a:ext cx="2132280" cy="215190"/>
            <a:chOff x="7010280" y="6569640"/>
            <a:chExt cx="2132280" cy="286920"/>
          </a:xfrm>
        </p:grpSpPr>
        <p:sp>
          <p:nvSpPr>
            <p:cNvPr id="11" name="Google Shape;11;p1"/>
            <p:cNvSpPr/>
            <p:nvPr/>
          </p:nvSpPr>
          <p:spPr>
            <a:xfrm>
              <a:off x="7010280" y="6569640"/>
              <a:ext cx="2132280" cy="286920"/>
            </a:xfrm>
            <a:prstGeom prst="rect">
              <a:avLst/>
            </a:prstGeom>
            <a:solidFill>
              <a:srgbClr val="CC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056000" y="6599520"/>
              <a:ext cx="2040840" cy="22716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Winter Semester 202</a:t>
              </a:r>
              <a:r>
                <a:rPr lang="en-US" sz="1000"/>
                <a:t>4</a:t>
              </a:r>
              <a:r>
                <a:rPr i="0" lang="en-US" sz="1000" u="none" cap="none" strike="noStrike">
                  <a:solidFill>
                    <a:srgbClr val="000000"/>
                  </a:solidFill>
                </a:rPr>
                <a:t>-2</a:t>
              </a:r>
              <a:r>
                <a:rPr lang="en-US" sz="1000"/>
                <a:t>5</a:t>
              </a:r>
              <a:endParaRPr i="0" sz="1000" u="none" cap="none" strike="noStrike"/>
            </a:p>
          </p:txBody>
        </p:sp>
      </p:grpSp>
      <p:grpSp>
        <p:nvGrpSpPr>
          <p:cNvPr id="13" name="Google Shape;13;p1"/>
          <p:cNvGrpSpPr/>
          <p:nvPr/>
        </p:nvGrpSpPr>
        <p:grpSpPr>
          <a:xfrm>
            <a:off x="360" y="4927230"/>
            <a:ext cx="2390760" cy="215460"/>
            <a:chOff x="360" y="6569640"/>
            <a:chExt cx="2390760" cy="287280"/>
          </a:xfrm>
        </p:grpSpPr>
        <p:sp>
          <p:nvSpPr>
            <p:cNvPr id="14" name="Google Shape;14;p1"/>
            <p:cNvSpPr/>
            <p:nvPr/>
          </p:nvSpPr>
          <p:spPr>
            <a:xfrm>
              <a:off x="360" y="6569640"/>
              <a:ext cx="2390760" cy="287280"/>
            </a:xfrm>
            <a:prstGeom prst="rect">
              <a:avLst/>
            </a:prstGeom>
            <a:solidFill>
              <a:srgbClr val="59C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46080" y="6599880"/>
              <a:ext cx="2299320" cy="22716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Session </a:t>
              </a:r>
              <a:r>
                <a:rPr lang="en-US" sz="1000"/>
                <a:t>5</a:t>
              </a:r>
              <a:r>
                <a:rPr i="0" lang="en-US" sz="1000" u="none" cap="none" strike="noStrike">
                  <a:solidFill>
                    <a:srgbClr val="000000"/>
                  </a:solidFill>
                </a:rPr>
                <a:t>, </a:t>
              </a:r>
              <a:r>
                <a:rPr lang="en-US" sz="1000"/>
                <a:t>20</a:t>
              </a:r>
              <a:r>
                <a:rPr i="0" lang="en-US" sz="1000" u="none" cap="none" strike="noStrike">
                  <a:solidFill>
                    <a:srgbClr val="000000"/>
                  </a:solidFill>
                </a:rPr>
                <a:t>.1</a:t>
              </a:r>
              <a:r>
                <a:rPr lang="en-US" sz="1000"/>
                <a:t>1</a:t>
              </a:r>
              <a:r>
                <a:rPr i="0" lang="en-US" sz="1000" u="none" cap="none" strike="noStrike">
                  <a:solidFill>
                    <a:srgbClr val="000000"/>
                  </a:solidFill>
                </a:rPr>
                <a:t>.202</a:t>
              </a:r>
              <a:r>
                <a:rPr lang="en-US" sz="1000"/>
                <a:t>4</a:t>
              </a:r>
              <a:endParaRPr i="0" sz="1000" u="none" cap="none" strike="noStrike"/>
            </a:p>
          </p:txBody>
        </p:sp>
      </p:grpSp>
      <p:pic>
        <p:nvPicPr>
          <p:cNvPr descr="Picture 10" id="16" name="Google Shape;16;p1"/>
          <p:cNvPicPr preferRelativeResize="0"/>
          <p:nvPr/>
        </p:nvPicPr>
        <p:blipFill rotWithShape="1">
          <a:blip r:embed="rId1">
            <a:alphaModFix/>
          </a:blip>
          <a:srcRect b="0" l="0" r="0" t="0"/>
          <a:stretch/>
        </p:blipFill>
        <p:spPr>
          <a:xfrm>
            <a:off x="7494030" y="75515"/>
            <a:ext cx="1540621" cy="592110"/>
          </a:xfrm>
          <a:prstGeom prst="rect">
            <a:avLst/>
          </a:prstGeom>
          <a:noFill/>
          <a:ln>
            <a:noFill/>
          </a:ln>
        </p:spPr>
      </p:pic>
      <p:sp>
        <p:nvSpPr>
          <p:cNvPr id="17" name="Google Shape;17;p1"/>
          <p:cNvSpPr/>
          <p:nvPr/>
        </p:nvSpPr>
        <p:spPr>
          <a:xfrm>
            <a:off x="2392200" y="4927230"/>
            <a:ext cx="4616700" cy="215400"/>
          </a:xfrm>
          <a:prstGeom prst="rect">
            <a:avLst/>
          </a:prstGeom>
          <a:solidFill>
            <a:srgbClr val="A5E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 name="Google Shape;19;p1"/>
          <p:cNvSpPr txBox="1"/>
          <p:nvPr>
            <p:ph idx="1" type="body"/>
          </p:nvPr>
        </p:nvSpPr>
        <p:spPr>
          <a:xfrm>
            <a:off x="457200" y="1203390"/>
            <a:ext cx="8229300" cy="29829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 name="Google Shape;20;p1"/>
          <p:cNvSpPr/>
          <p:nvPr/>
        </p:nvSpPr>
        <p:spPr>
          <a:xfrm>
            <a:off x="2437920" y="4949910"/>
            <a:ext cx="4525200" cy="1704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Introduction to Comput</a:t>
            </a:r>
            <a:r>
              <a:rPr lang="en-US" sz="1000"/>
              <a:t>ing</a:t>
            </a:r>
            <a:r>
              <a:rPr i="0" lang="en-US" sz="1000" u="none" cap="none" strike="noStrike">
                <a:solidFill>
                  <a:srgbClr val="000000"/>
                </a:solidFill>
              </a:rPr>
              <a:t> for the Social Sciences</a:t>
            </a:r>
            <a:endParaRPr i="0" sz="1000" u="none" cap="none" strike="noStrike"/>
          </a:p>
        </p:txBody>
      </p:sp>
      <p:sp>
        <p:nvSpPr>
          <p:cNvPr id="21" name="Google Shape;21;p1"/>
          <p:cNvSpPr txBox="1"/>
          <p:nvPr/>
        </p:nvSpPr>
        <p:spPr>
          <a:xfrm>
            <a:off x="8919849" y="4919475"/>
            <a:ext cx="222600" cy="2307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US" sz="900">
                <a:latin typeface="Calibri"/>
                <a:ea typeface="Calibri"/>
                <a:cs typeface="Calibri"/>
                <a:sym typeface="Calibri"/>
              </a:rPr>
              <a:t>‹#›</a:t>
            </a:fld>
            <a:endParaRPr sz="900">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s://en.wikipedia.org/wiki/Unified_Modeling_Language" TargetMode="External"/><Relationship Id="rId4" Type="http://schemas.openxmlformats.org/officeDocument/2006/relationships/hyperlink" Target="https://www.lucidchart.com/pages/what-is-UML-unified-modeling-languag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0"/>
          <p:cNvSpPr/>
          <p:nvPr/>
        </p:nvSpPr>
        <p:spPr>
          <a:xfrm>
            <a:off x="805680" y="1265490"/>
            <a:ext cx="7422600" cy="1452000"/>
          </a:xfrm>
          <a:prstGeom prst="roundRect">
            <a:avLst>
              <a:gd fmla="val 16667" name="adj"/>
            </a:avLst>
          </a:prstGeom>
          <a:solidFill>
            <a:srgbClr val="A5E0F3"/>
          </a:solidFill>
          <a:ln>
            <a:noFill/>
          </a:ln>
          <a:effectLst>
            <a:outerShdw blurRad="381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p:nvPr/>
        </p:nvSpPr>
        <p:spPr>
          <a:xfrm>
            <a:off x="402840" y="1354860"/>
            <a:ext cx="82281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3000" u="none" cap="none" strike="noStrike">
                <a:solidFill>
                  <a:srgbClr val="000000"/>
                </a:solidFill>
              </a:rPr>
              <a:t>Introduction to Comput</a:t>
            </a:r>
            <a:r>
              <a:rPr lang="en-US" sz="3000"/>
              <a:t>ing</a:t>
            </a:r>
            <a:r>
              <a:rPr lang="en-US" sz="3000"/>
              <a:t> </a:t>
            </a:r>
            <a:endParaRPr sz="3000"/>
          </a:p>
          <a:p>
            <a:pPr indent="0" lvl="0" marL="0" marR="0" rtl="0" algn="ctr">
              <a:lnSpc>
                <a:spcPct val="100000"/>
              </a:lnSpc>
              <a:spcBef>
                <a:spcPts val="0"/>
              </a:spcBef>
              <a:spcAft>
                <a:spcPts val="0"/>
              </a:spcAft>
              <a:buNone/>
            </a:pPr>
            <a:r>
              <a:rPr i="0" lang="en-US" sz="3000" u="none" cap="none" strike="noStrike">
                <a:solidFill>
                  <a:srgbClr val="000000"/>
                </a:solidFill>
              </a:rPr>
              <a:t>for the Social Sciences</a:t>
            </a:r>
            <a:endParaRPr i="0" sz="3000" u="none" cap="none" strike="noStrike"/>
          </a:p>
        </p:txBody>
      </p:sp>
      <p:sp>
        <p:nvSpPr>
          <p:cNvPr id="95" name="Google Shape;95;p20"/>
          <p:cNvSpPr/>
          <p:nvPr/>
        </p:nvSpPr>
        <p:spPr>
          <a:xfrm>
            <a:off x="448560" y="2076000"/>
            <a:ext cx="81366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2500" u="none" cap="none" strike="noStrike">
                <a:solidFill>
                  <a:srgbClr val="000000"/>
                </a:solidFill>
              </a:rPr>
              <a:t>Session </a:t>
            </a:r>
            <a:r>
              <a:rPr lang="en-US" sz="2500"/>
              <a:t>5</a:t>
            </a:r>
            <a:r>
              <a:rPr i="0" lang="en-US" sz="2500" u="none" cap="none" strike="noStrike">
                <a:solidFill>
                  <a:srgbClr val="000000"/>
                </a:solidFill>
              </a:rPr>
              <a:t> - </a:t>
            </a:r>
            <a:r>
              <a:rPr lang="en-US" sz="2500"/>
              <a:t>Algorithms</a:t>
            </a:r>
            <a:endParaRPr i="0" sz="2500" u="none" cap="none" strike="noStrike"/>
          </a:p>
        </p:txBody>
      </p:sp>
      <p:sp>
        <p:nvSpPr>
          <p:cNvPr id="96" name="Google Shape;96;p20"/>
          <p:cNvSpPr/>
          <p:nvPr/>
        </p:nvSpPr>
        <p:spPr>
          <a:xfrm>
            <a:off x="448560" y="2840760"/>
            <a:ext cx="81366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3000" u="none" cap="none" strike="noStrike">
                <a:solidFill>
                  <a:srgbClr val="000000"/>
                </a:solidFill>
              </a:rPr>
              <a:t>David Garcia</a:t>
            </a:r>
            <a:endParaRPr i="0" sz="3000" u="none" cap="none" strike="noStrike"/>
          </a:p>
        </p:txBody>
      </p:sp>
      <p:sp>
        <p:nvSpPr>
          <p:cNvPr id="97" name="Google Shape;97;p20"/>
          <p:cNvSpPr/>
          <p:nvPr/>
        </p:nvSpPr>
        <p:spPr>
          <a:xfrm>
            <a:off x="448560" y="3485700"/>
            <a:ext cx="81366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2500" u="none" cap="none" strike="noStrike">
                <a:solidFill>
                  <a:srgbClr val="000000"/>
                </a:solidFill>
              </a:rPr>
              <a:t>Winter Semester 202</a:t>
            </a:r>
            <a:r>
              <a:rPr lang="en-US" sz="2500"/>
              <a:t>4</a:t>
            </a:r>
            <a:r>
              <a:rPr i="0" lang="en-US" sz="2500" u="none" cap="none" strike="noStrike">
                <a:solidFill>
                  <a:srgbClr val="000000"/>
                </a:solidFill>
              </a:rPr>
              <a:t>-2</a:t>
            </a:r>
            <a:r>
              <a:rPr lang="en-US" sz="2500"/>
              <a:t>5</a:t>
            </a:r>
            <a:endParaRPr i="0" sz="2500" u="none" cap="none" strike="noStrike"/>
          </a:p>
        </p:txBody>
      </p:sp>
      <p:sp>
        <p:nvSpPr>
          <p:cNvPr id="98" name="Google Shape;98;p20"/>
          <p:cNvSpPr/>
          <p:nvPr/>
        </p:nvSpPr>
        <p:spPr>
          <a:xfrm>
            <a:off x="7145645" y="4462475"/>
            <a:ext cx="14853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2000"/>
              <a:t>20</a:t>
            </a:r>
            <a:r>
              <a:rPr i="0" lang="en-US" sz="2000" u="none" cap="none" strike="noStrike">
                <a:solidFill>
                  <a:srgbClr val="000000"/>
                </a:solidFill>
              </a:rPr>
              <a:t>.1</a:t>
            </a:r>
            <a:r>
              <a:rPr lang="en-US" sz="2000"/>
              <a:t>1</a:t>
            </a:r>
            <a:r>
              <a:rPr i="0" lang="en-US" sz="2000" u="none" cap="none" strike="noStrike">
                <a:solidFill>
                  <a:srgbClr val="000000"/>
                </a:solidFill>
              </a:rPr>
              <a:t>.202</a:t>
            </a:r>
            <a:r>
              <a:rPr lang="en-US" sz="2000"/>
              <a:t>4</a:t>
            </a:r>
            <a:endParaRPr i="0" sz="20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nvSpPr>
        <p:spPr>
          <a:xfrm>
            <a:off x="590100" y="1021325"/>
            <a:ext cx="4222800" cy="3801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1000"/>
              </a:spcBef>
              <a:spcAft>
                <a:spcPts val="0"/>
              </a:spcAft>
              <a:buClr>
                <a:schemeClr val="dk1"/>
              </a:buClr>
              <a:buSzPts val="1100"/>
              <a:buFont typeface="Arial"/>
              <a:buNone/>
            </a:pPr>
            <a:r>
              <a:rPr lang="en-US" sz="1800"/>
              <a:t>Description:</a:t>
            </a:r>
            <a:endParaRPr sz="1800"/>
          </a:p>
          <a:p>
            <a:pPr indent="-342900" lvl="0" marL="457200" marR="0" rtl="0" algn="l">
              <a:lnSpc>
                <a:spcPct val="100000"/>
              </a:lnSpc>
              <a:spcBef>
                <a:spcPts val="1000"/>
              </a:spcBef>
              <a:spcAft>
                <a:spcPts val="0"/>
              </a:spcAft>
              <a:buSzPts val="1800"/>
              <a:buChar char="-"/>
            </a:pPr>
            <a:r>
              <a:rPr b="1" lang="en-US" sz="1800"/>
              <a:t>finiteness</a:t>
            </a:r>
            <a:r>
              <a:rPr lang="en-US" sz="1800"/>
              <a:t>: must terminate after a finite number of steps</a:t>
            </a:r>
            <a:endParaRPr sz="1800"/>
          </a:p>
          <a:p>
            <a:pPr indent="-342900" lvl="0" marL="457200" marR="0" rtl="0" algn="l">
              <a:lnSpc>
                <a:spcPct val="100000"/>
              </a:lnSpc>
              <a:spcBef>
                <a:spcPts val="0"/>
              </a:spcBef>
              <a:spcAft>
                <a:spcPts val="0"/>
              </a:spcAft>
              <a:buSzPts val="1800"/>
              <a:buChar char="-"/>
            </a:pPr>
            <a:r>
              <a:rPr b="1" lang="en-US" sz="1800"/>
              <a:t>definiteness</a:t>
            </a:r>
            <a:r>
              <a:rPr lang="en-US" sz="1800"/>
              <a:t>: each step must be clear, well-defined and precise (no ambiguity).</a:t>
            </a:r>
            <a:endParaRPr sz="1800"/>
          </a:p>
          <a:p>
            <a:pPr indent="0" lvl="0" marL="0" marR="0" rtl="0" algn="l">
              <a:lnSpc>
                <a:spcPct val="100000"/>
              </a:lnSpc>
              <a:spcBef>
                <a:spcPts val="1000"/>
              </a:spcBef>
              <a:spcAft>
                <a:spcPts val="0"/>
              </a:spcAft>
              <a:buNone/>
            </a:pPr>
            <a:r>
              <a:rPr lang="en-US" sz="1800"/>
              <a:t>Execution and return, alternatives:</a:t>
            </a:r>
            <a:endParaRPr sz="1800"/>
          </a:p>
          <a:p>
            <a:pPr indent="-342900" lvl="0" marL="457200" marR="0" rtl="0" algn="l">
              <a:lnSpc>
                <a:spcPct val="100000"/>
              </a:lnSpc>
              <a:spcBef>
                <a:spcPts val="1000"/>
              </a:spcBef>
              <a:spcAft>
                <a:spcPts val="0"/>
              </a:spcAft>
              <a:buSzPts val="1800"/>
              <a:buChar char="-"/>
            </a:pPr>
            <a:r>
              <a:rPr b="1" lang="en-US" sz="1800"/>
              <a:t>deterministic</a:t>
            </a:r>
            <a:r>
              <a:rPr lang="en-US" sz="1800"/>
              <a:t>: same output for same input(s)</a:t>
            </a:r>
            <a:endParaRPr sz="1800"/>
          </a:p>
          <a:p>
            <a:pPr indent="-342900" lvl="0" marL="457200" marR="0" rtl="0" algn="l">
              <a:lnSpc>
                <a:spcPct val="100000"/>
              </a:lnSpc>
              <a:spcBef>
                <a:spcPts val="0"/>
              </a:spcBef>
              <a:spcAft>
                <a:spcPts val="0"/>
              </a:spcAft>
              <a:buSzPts val="1800"/>
              <a:buChar char="-"/>
            </a:pPr>
            <a:r>
              <a:rPr b="1" lang="en-US" sz="1800"/>
              <a:t>stochastic</a:t>
            </a:r>
            <a:r>
              <a:rPr lang="en-US" sz="1800"/>
              <a:t>: a random component makes the output vary for the same input(s)</a:t>
            </a:r>
            <a:endParaRPr sz="1800"/>
          </a:p>
        </p:txBody>
      </p:sp>
      <p:sp>
        <p:nvSpPr>
          <p:cNvPr id="174" name="Google Shape;174;p29"/>
          <p:cNvSpPr/>
          <p:nvPr/>
        </p:nvSpPr>
        <p:spPr>
          <a:xfrm>
            <a:off x="0" y="236775"/>
            <a:ext cx="3447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75" name="Google Shape;175;p29"/>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Algorithms: propert</a:t>
            </a:r>
            <a:r>
              <a:rPr lang="en-US" sz="2400"/>
              <a:t>ies</a:t>
            </a:r>
            <a:endParaRPr/>
          </a:p>
        </p:txBody>
      </p:sp>
      <p:sp>
        <p:nvSpPr>
          <p:cNvPr id="176" name="Google Shape;176;p29"/>
          <p:cNvSpPr/>
          <p:nvPr/>
        </p:nvSpPr>
        <p:spPr>
          <a:xfrm flipH="1" rot="10800000">
            <a:off x="4636550" y="867188"/>
            <a:ext cx="4373460" cy="3811212"/>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7" name="Google Shape;177;p29"/>
          <p:cNvSpPr txBox="1"/>
          <p:nvPr/>
        </p:nvSpPr>
        <p:spPr>
          <a:xfrm>
            <a:off x="4811500" y="933500"/>
            <a:ext cx="4222800" cy="367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latin typeface="Century Schoolbook"/>
                <a:ea typeface="Century Schoolbook"/>
                <a:cs typeface="Century Schoolbook"/>
                <a:sym typeface="Century Schoolbook"/>
              </a:rPr>
              <a:t>Example: k</a:t>
            </a:r>
            <a:r>
              <a:rPr b="1" baseline="30000" i="0" lang="en-US" sz="1600" u="none" cap="none" strike="noStrike">
                <a:solidFill>
                  <a:srgbClr val="59C7EB"/>
                </a:solidFill>
                <a:latin typeface="Century Schoolbook"/>
                <a:ea typeface="Century Schoolbook"/>
                <a:cs typeface="Century Schoolbook"/>
                <a:sym typeface="Century Schoolbook"/>
              </a:rPr>
              <a:t>th</a:t>
            </a:r>
            <a:r>
              <a:rPr b="1" i="0" lang="en-US" sz="1600" u="none" cap="none" strike="noStrike">
                <a:solidFill>
                  <a:srgbClr val="59C7EB"/>
                </a:solidFill>
                <a:latin typeface="Century Schoolbook"/>
                <a:ea typeface="Century Schoolbook"/>
                <a:cs typeface="Century Schoolbook"/>
                <a:sym typeface="Century Schoolbook"/>
              </a:rPr>
              <a:t> smallest element in a list</a:t>
            </a:r>
            <a:endParaRPr b="1"/>
          </a:p>
          <a:p>
            <a:pPr indent="0" lvl="0" marL="0" marR="0" rtl="0" algn="just">
              <a:lnSpc>
                <a:spcPct val="100000"/>
              </a:lnSpc>
              <a:spcBef>
                <a:spcPts val="0"/>
              </a:spcBef>
              <a:spcAft>
                <a:spcPts val="0"/>
              </a:spcAft>
              <a:buClr>
                <a:srgbClr val="000000"/>
              </a:buClr>
              <a:buSzPts val="1400"/>
              <a:buFont typeface="Century Schoolbook"/>
              <a:buNone/>
            </a:pPr>
            <a:br>
              <a:rPr b="1" lang="en-US">
                <a:latin typeface="Century Schoolbook"/>
                <a:ea typeface="Century Schoolbook"/>
                <a:cs typeface="Century Schoolbook"/>
                <a:sym typeface="Century Schoolbook"/>
              </a:rPr>
            </a:br>
            <a:r>
              <a:rPr b="1" i="0" lang="en-US" sz="1400" u="none" cap="none" strike="noStrike">
                <a:solidFill>
                  <a:srgbClr val="000000"/>
                </a:solidFill>
                <a:latin typeface="Century Schoolbook"/>
                <a:ea typeface="Century Schoolbook"/>
                <a:cs typeface="Century Schoolbook"/>
                <a:sym typeface="Century Schoolbook"/>
              </a:rPr>
              <a:t>input:   </a:t>
            </a:r>
            <a:r>
              <a:rPr b="0" i="0" lang="en-US" sz="1400" u="none" cap="none" strike="noStrike">
                <a:solidFill>
                  <a:schemeClr val="dk1"/>
                </a:solidFill>
                <a:latin typeface="Century Schoolbook"/>
                <a:ea typeface="Century Schoolbook"/>
                <a:cs typeface="Century Schoolbook"/>
                <a:sym typeface="Century Schoolbook"/>
              </a:rPr>
              <a:t>list </a:t>
            </a:r>
            <a:r>
              <a:rPr b="0" i="1" lang="en-US" sz="1400" u="none" cap="none" strike="noStrike">
                <a:solidFill>
                  <a:schemeClr val="dk1"/>
                </a:solidFill>
                <a:latin typeface="Century Schoolbook"/>
                <a:ea typeface="Century Schoolbook"/>
                <a:cs typeface="Century Schoolbook"/>
                <a:sym typeface="Century Schoolbook"/>
              </a:rPr>
              <a:t>M</a:t>
            </a:r>
            <a:r>
              <a:rPr b="0" i="0" lang="en-US" sz="1400" u="none" cap="none" strike="noStrike">
                <a:solidFill>
                  <a:schemeClr val="dk1"/>
                </a:solidFill>
                <a:latin typeface="Century Schoolbook"/>
                <a:ea typeface="Century Schoolbook"/>
                <a:cs typeface="Century Schoolbook"/>
                <a:sym typeface="Century Schoolbook"/>
              </a:rPr>
              <a:t> of length </a:t>
            </a:r>
            <a:r>
              <a:rPr b="0" i="1" lang="en-US" sz="1400" u="none" cap="none" strike="noStrike">
                <a:solidFill>
                  <a:schemeClr val="dk1"/>
                </a:solidFill>
                <a:latin typeface="Century Schoolbook"/>
                <a:ea typeface="Century Schoolbook"/>
                <a:cs typeface="Century Schoolbook"/>
                <a:sym typeface="Century Schoolbook"/>
              </a:rPr>
              <a:t>n</a:t>
            </a:r>
            <a:r>
              <a:rPr b="0" i="0" lang="en-US" sz="1400" u="none" cap="none" strike="noStrike">
                <a:solidFill>
                  <a:schemeClr val="dk1"/>
                </a:solidFill>
                <a:latin typeface="Century Schoolbook"/>
                <a:ea typeface="Century Schoolbook"/>
                <a:cs typeface="Century Schoolbook"/>
                <a:sym typeface="Century Schoolbook"/>
              </a:rPr>
              <a:t>, index</a:t>
            </a:r>
            <a:r>
              <a:rPr b="0" i="1" lang="en-US" sz="1400" u="none" cap="none" strike="noStrike">
                <a:solidFill>
                  <a:schemeClr val="dk1"/>
                </a:solidFill>
                <a:latin typeface="Century Schoolbook"/>
                <a:ea typeface="Century Schoolbook"/>
                <a:cs typeface="Century Schoolbook"/>
                <a:sym typeface="Century Schoolbook"/>
              </a:rPr>
              <a:t> k</a:t>
            </a:r>
            <a:endParaRPr b="0" i="1"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entury Schoolbook"/>
              <a:buNone/>
            </a:pPr>
            <a:r>
              <a:rPr b="1" i="0" lang="en-US" sz="1400" u="none" cap="none" strike="noStrike">
                <a:solidFill>
                  <a:schemeClr val="dk1"/>
                </a:solidFill>
                <a:latin typeface="Century Schoolbook"/>
                <a:ea typeface="Century Schoolbook"/>
                <a:cs typeface="Century Schoolbook"/>
                <a:sym typeface="Century Schoolbook"/>
              </a:rPr>
              <a:t>data:     </a:t>
            </a:r>
            <a:r>
              <a:rPr b="0" i="1" lang="en-US" sz="1400" u="none" cap="none" strike="noStrike">
                <a:solidFill>
                  <a:schemeClr val="dk1"/>
                </a:solidFill>
                <a:latin typeface="Century Schoolbook"/>
                <a:ea typeface="Century Schoolbook"/>
                <a:cs typeface="Century Schoolbook"/>
                <a:sym typeface="Century Schoolbook"/>
              </a:rPr>
              <a:t>i</a:t>
            </a:r>
            <a:r>
              <a:rPr b="0"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j</a:t>
            </a:r>
            <a:r>
              <a:rPr b="0"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m, min_val</a:t>
            </a:r>
            <a:br>
              <a:rPr i="1" lang="en-US" sz="1800">
                <a:solidFill>
                  <a:schemeClr val="dk1"/>
                </a:solidFill>
                <a:latin typeface="Calibri"/>
                <a:ea typeface="Calibri"/>
                <a:cs typeface="Calibri"/>
                <a:sym typeface="Calibri"/>
              </a:rPr>
            </a:br>
            <a:r>
              <a:rPr b="1" i="0" lang="en-US" sz="1400" u="none" cap="none" strike="noStrike">
                <a:solidFill>
                  <a:schemeClr val="dk1"/>
                </a:solidFill>
                <a:latin typeface="Century Schoolbook"/>
                <a:ea typeface="Century Schoolbook"/>
                <a:cs typeface="Century Schoolbook"/>
                <a:sym typeface="Century Schoolbook"/>
              </a:rPr>
              <a:t>output: </a:t>
            </a:r>
            <a:r>
              <a:rPr b="0" i="1" lang="en-US" sz="1400" u="none" cap="none" strike="noStrike">
                <a:solidFill>
                  <a:schemeClr val="dk1"/>
                </a:solidFill>
                <a:latin typeface="Century Schoolbook"/>
                <a:ea typeface="Century Schoolbook"/>
                <a:cs typeface="Century Schoolbook"/>
                <a:sym typeface="Century Schoolbook"/>
              </a:rPr>
              <a:t>k</a:t>
            </a:r>
            <a:r>
              <a:rPr b="0" baseline="30000" i="0" lang="en-US" sz="1400" u="none" cap="none" strike="noStrike">
                <a:solidFill>
                  <a:schemeClr val="dk1"/>
                </a:solidFill>
                <a:latin typeface="Century Schoolbook"/>
                <a:ea typeface="Century Schoolbook"/>
                <a:cs typeface="Century Schoolbook"/>
                <a:sym typeface="Century Schoolbook"/>
              </a:rPr>
              <a:t>th</a:t>
            </a:r>
            <a:r>
              <a:rPr b="0" i="0" lang="en-US" sz="1400" u="none" cap="none" strike="noStrike">
                <a:solidFill>
                  <a:schemeClr val="dk1"/>
                </a:solidFill>
                <a:latin typeface="Century Schoolbook"/>
                <a:ea typeface="Century Schoolbook"/>
                <a:cs typeface="Century Schoolbook"/>
                <a:sym typeface="Century Schoolbook"/>
              </a:rPr>
              <a:t> smallest element in </a:t>
            </a:r>
            <a:r>
              <a:rPr b="0" i="1" lang="en-US" sz="1400" u="none" cap="none" strike="noStrike">
                <a:solidFill>
                  <a:schemeClr val="dk1"/>
                </a:solidFill>
                <a:latin typeface="Century Schoolbook"/>
                <a:ea typeface="Century Schoolbook"/>
                <a:cs typeface="Century Schoolbook"/>
                <a:sym typeface="Century Schoolbook"/>
              </a:rPr>
              <a:t>M</a:t>
            </a:r>
            <a:endParaRPr b="0" i="1"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Courier"/>
              <a:buNone/>
            </a:pPr>
            <a:br>
              <a:rPr lang="en-US">
                <a:solidFill>
                  <a:schemeClr val="dk1"/>
                </a:solidFill>
                <a:latin typeface="Courier"/>
                <a:ea typeface="Courier"/>
                <a:cs typeface="Courier"/>
                <a:sym typeface="Courier"/>
              </a:rPr>
            </a:br>
            <a:r>
              <a:rPr b="0" i="0" lang="en-US" sz="1400" u="none" cap="none" strike="noStrike">
                <a:solidFill>
                  <a:schemeClr val="dk1"/>
                </a:solidFill>
                <a:latin typeface="Courier"/>
                <a:ea typeface="Courier"/>
                <a:cs typeface="Courier"/>
                <a:sym typeface="Courier"/>
              </a:rPr>
              <a:t>def min_k(M, k):</a:t>
            </a:r>
            <a:endParaRPr>
              <a:solidFill>
                <a:schemeClr val="dk1"/>
              </a:solidFill>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chemeClr val="dk1"/>
                </a:solidFill>
                <a:latin typeface="Courier"/>
                <a:ea typeface="Courier"/>
                <a:cs typeface="Courier"/>
                <a:sym typeface="Courier"/>
              </a:rPr>
              <a:t>	for i in range</a:t>
            </a:r>
            <a:r>
              <a:rPr b="0" i="0" lang="en-US" sz="1400" u="none" cap="none" strike="noStrike">
                <a:solidFill>
                  <a:srgbClr val="000000"/>
                </a:solidFill>
                <a:latin typeface="Courier"/>
                <a:ea typeface="Courier"/>
                <a:cs typeface="Courier"/>
                <a:sym typeface="Courier"/>
              </a:rPr>
              <a:t>(0, k):</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j in range(i+1,len(M)):</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if M[j] &lt; min_val:</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j</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M[j]</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 M[m] = M[m], M[i]</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return</a:t>
            </a:r>
            <a:r>
              <a:rPr b="0" i="0" lang="en-US" sz="1400" u="none" cap="none" strike="noStrike">
                <a:solidFill>
                  <a:schemeClr val="dk1"/>
                </a:solidFill>
                <a:latin typeface="Courier"/>
                <a:ea typeface="Courier"/>
                <a:cs typeface="Courier"/>
                <a:sym typeface="Courier"/>
              </a:rPr>
              <a:t> M[k-1]</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209775" y="935225"/>
            <a:ext cx="4222800" cy="3971100"/>
          </a:xfrm>
          <a:prstGeom prst="rect">
            <a:avLst/>
          </a:prstGeom>
          <a:noFill/>
          <a:ln>
            <a:noFill/>
          </a:ln>
        </p:spPr>
        <p:txBody>
          <a:bodyPr anchorCtr="0" anchor="t" bIns="45700" lIns="45700" spcFirstLastPara="1" rIns="45700" wrap="square" tIns="45700">
            <a:spAutoFit/>
          </a:bodyPr>
          <a:lstStyle/>
          <a:p>
            <a:pPr indent="0" lvl="0" marL="0" rtl="0" algn="l">
              <a:spcBef>
                <a:spcPts val="0"/>
              </a:spcBef>
              <a:spcAft>
                <a:spcPts val="0"/>
              </a:spcAft>
              <a:buNone/>
            </a:pPr>
            <a:r>
              <a:rPr b="1" lang="en-US" sz="1800">
                <a:solidFill>
                  <a:schemeClr val="dk1"/>
                </a:solidFill>
              </a:rPr>
              <a:t>Time c</a:t>
            </a:r>
            <a:r>
              <a:rPr b="1" lang="en-US" sz="1800">
                <a:solidFill>
                  <a:schemeClr val="dk1"/>
                </a:solidFill>
              </a:rPr>
              <a:t>omplexity</a:t>
            </a:r>
            <a:r>
              <a:rPr lang="en-US"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effort the given algorithm needs for completion</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is dependent on specific implementation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measured by counting the number of key operations such as comparisons in the sorting algorithm</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US" sz="1800">
                <a:solidFill>
                  <a:schemeClr val="dk1"/>
                </a:solidFill>
              </a:rPr>
              <a:t>Memory complexity</a:t>
            </a:r>
            <a:r>
              <a:rPr lang="en-US"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required memory during execution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measured by counting the maximum memory space required by the algorithm</a:t>
            </a:r>
            <a:endParaRPr sz="1800"/>
          </a:p>
        </p:txBody>
      </p:sp>
      <p:sp>
        <p:nvSpPr>
          <p:cNvPr id="183" name="Google Shape;183;p30"/>
          <p:cNvSpPr/>
          <p:nvPr/>
        </p:nvSpPr>
        <p:spPr>
          <a:xfrm>
            <a:off x="0" y="236775"/>
            <a:ext cx="3447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84" name="Google Shape;184;p30"/>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Algorithms: propert</a:t>
            </a:r>
            <a:r>
              <a:rPr lang="en-US" sz="2400"/>
              <a:t>ies</a:t>
            </a:r>
            <a:endParaRPr/>
          </a:p>
        </p:txBody>
      </p:sp>
      <p:sp>
        <p:nvSpPr>
          <p:cNvPr id="185" name="Google Shape;185;p30"/>
          <p:cNvSpPr/>
          <p:nvPr/>
        </p:nvSpPr>
        <p:spPr>
          <a:xfrm flipH="1" rot="10800000">
            <a:off x="4636550" y="867188"/>
            <a:ext cx="4373460" cy="3811212"/>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 name="Google Shape;186;p30"/>
          <p:cNvSpPr txBox="1"/>
          <p:nvPr/>
        </p:nvSpPr>
        <p:spPr>
          <a:xfrm>
            <a:off x="4811500" y="933500"/>
            <a:ext cx="4222800" cy="367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latin typeface="Century Schoolbook"/>
                <a:ea typeface="Century Schoolbook"/>
                <a:cs typeface="Century Schoolbook"/>
                <a:sym typeface="Century Schoolbook"/>
              </a:rPr>
              <a:t>Example: k</a:t>
            </a:r>
            <a:r>
              <a:rPr b="1" baseline="30000" i="0" lang="en-US" sz="1600" u="none" cap="none" strike="noStrike">
                <a:solidFill>
                  <a:srgbClr val="59C7EB"/>
                </a:solidFill>
                <a:latin typeface="Century Schoolbook"/>
                <a:ea typeface="Century Schoolbook"/>
                <a:cs typeface="Century Schoolbook"/>
                <a:sym typeface="Century Schoolbook"/>
              </a:rPr>
              <a:t>th</a:t>
            </a:r>
            <a:r>
              <a:rPr b="1" i="0" lang="en-US" sz="1600" u="none" cap="none" strike="noStrike">
                <a:solidFill>
                  <a:srgbClr val="59C7EB"/>
                </a:solidFill>
                <a:latin typeface="Century Schoolbook"/>
                <a:ea typeface="Century Schoolbook"/>
                <a:cs typeface="Century Schoolbook"/>
                <a:sym typeface="Century Schoolbook"/>
              </a:rPr>
              <a:t> smallest element in a list</a:t>
            </a:r>
            <a:endParaRPr b="1"/>
          </a:p>
          <a:p>
            <a:pPr indent="0" lvl="0" marL="0" marR="0" rtl="0" algn="just">
              <a:lnSpc>
                <a:spcPct val="100000"/>
              </a:lnSpc>
              <a:spcBef>
                <a:spcPts val="0"/>
              </a:spcBef>
              <a:spcAft>
                <a:spcPts val="0"/>
              </a:spcAft>
              <a:buClr>
                <a:srgbClr val="000000"/>
              </a:buClr>
              <a:buSzPts val="1400"/>
              <a:buFont typeface="Century Schoolbook"/>
              <a:buNone/>
            </a:pPr>
            <a:br>
              <a:rPr b="1" lang="en-US">
                <a:latin typeface="Century Schoolbook"/>
                <a:ea typeface="Century Schoolbook"/>
                <a:cs typeface="Century Schoolbook"/>
                <a:sym typeface="Century Schoolbook"/>
              </a:rPr>
            </a:br>
            <a:r>
              <a:rPr b="1" i="0" lang="en-US" sz="1400" u="none" cap="none" strike="noStrike">
                <a:solidFill>
                  <a:srgbClr val="000000"/>
                </a:solidFill>
                <a:latin typeface="Century Schoolbook"/>
                <a:ea typeface="Century Schoolbook"/>
                <a:cs typeface="Century Schoolbook"/>
                <a:sym typeface="Century Schoolbook"/>
              </a:rPr>
              <a:t>input:   </a:t>
            </a:r>
            <a:r>
              <a:rPr b="0" i="0" lang="en-US" sz="1400" u="none" cap="none" strike="noStrike">
                <a:solidFill>
                  <a:schemeClr val="dk1"/>
                </a:solidFill>
                <a:latin typeface="Century Schoolbook"/>
                <a:ea typeface="Century Schoolbook"/>
                <a:cs typeface="Century Schoolbook"/>
                <a:sym typeface="Century Schoolbook"/>
              </a:rPr>
              <a:t>list </a:t>
            </a:r>
            <a:r>
              <a:rPr b="0" i="1" lang="en-US" sz="1400" u="none" cap="none" strike="noStrike">
                <a:solidFill>
                  <a:schemeClr val="dk1"/>
                </a:solidFill>
                <a:latin typeface="Century Schoolbook"/>
                <a:ea typeface="Century Schoolbook"/>
                <a:cs typeface="Century Schoolbook"/>
                <a:sym typeface="Century Schoolbook"/>
              </a:rPr>
              <a:t>M</a:t>
            </a:r>
            <a:r>
              <a:rPr b="0" i="0" lang="en-US" sz="1400" u="none" cap="none" strike="noStrike">
                <a:solidFill>
                  <a:schemeClr val="dk1"/>
                </a:solidFill>
                <a:latin typeface="Century Schoolbook"/>
                <a:ea typeface="Century Schoolbook"/>
                <a:cs typeface="Century Schoolbook"/>
                <a:sym typeface="Century Schoolbook"/>
              </a:rPr>
              <a:t> of length </a:t>
            </a:r>
            <a:r>
              <a:rPr b="0" i="1" lang="en-US" sz="1400" u="none" cap="none" strike="noStrike">
                <a:solidFill>
                  <a:schemeClr val="dk1"/>
                </a:solidFill>
                <a:latin typeface="Century Schoolbook"/>
                <a:ea typeface="Century Schoolbook"/>
                <a:cs typeface="Century Schoolbook"/>
                <a:sym typeface="Century Schoolbook"/>
              </a:rPr>
              <a:t>n</a:t>
            </a:r>
            <a:r>
              <a:rPr b="0" i="0" lang="en-US" sz="1400" u="none" cap="none" strike="noStrike">
                <a:solidFill>
                  <a:schemeClr val="dk1"/>
                </a:solidFill>
                <a:latin typeface="Century Schoolbook"/>
                <a:ea typeface="Century Schoolbook"/>
                <a:cs typeface="Century Schoolbook"/>
                <a:sym typeface="Century Schoolbook"/>
              </a:rPr>
              <a:t>, index</a:t>
            </a:r>
            <a:r>
              <a:rPr b="0" i="1" lang="en-US" sz="1400" u="none" cap="none" strike="noStrike">
                <a:solidFill>
                  <a:schemeClr val="dk1"/>
                </a:solidFill>
                <a:latin typeface="Century Schoolbook"/>
                <a:ea typeface="Century Schoolbook"/>
                <a:cs typeface="Century Schoolbook"/>
                <a:sym typeface="Century Schoolbook"/>
              </a:rPr>
              <a:t> k</a:t>
            </a:r>
            <a:endParaRPr b="0" i="1"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entury Schoolbook"/>
              <a:buNone/>
            </a:pPr>
            <a:r>
              <a:rPr b="1" i="0" lang="en-US" sz="1400" u="none" cap="none" strike="noStrike">
                <a:solidFill>
                  <a:schemeClr val="dk1"/>
                </a:solidFill>
                <a:latin typeface="Century Schoolbook"/>
                <a:ea typeface="Century Schoolbook"/>
                <a:cs typeface="Century Schoolbook"/>
                <a:sym typeface="Century Schoolbook"/>
              </a:rPr>
              <a:t>data:     </a:t>
            </a:r>
            <a:r>
              <a:rPr b="0" i="1" lang="en-US" sz="1400" u="none" cap="none" strike="noStrike">
                <a:solidFill>
                  <a:schemeClr val="dk1"/>
                </a:solidFill>
                <a:latin typeface="Century Schoolbook"/>
                <a:ea typeface="Century Schoolbook"/>
                <a:cs typeface="Century Schoolbook"/>
                <a:sym typeface="Century Schoolbook"/>
              </a:rPr>
              <a:t>i</a:t>
            </a:r>
            <a:r>
              <a:rPr b="0"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j</a:t>
            </a:r>
            <a:r>
              <a:rPr b="0"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m, min_val</a:t>
            </a:r>
            <a:br>
              <a:rPr i="1" lang="en-US" sz="1800">
                <a:solidFill>
                  <a:schemeClr val="dk1"/>
                </a:solidFill>
                <a:latin typeface="Calibri"/>
                <a:ea typeface="Calibri"/>
                <a:cs typeface="Calibri"/>
                <a:sym typeface="Calibri"/>
              </a:rPr>
            </a:br>
            <a:r>
              <a:rPr b="1" i="0" lang="en-US" sz="1400" u="none" cap="none" strike="noStrike">
                <a:solidFill>
                  <a:schemeClr val="dk1"/>
                </a:solidFill>
                <a:latin typeface="Century Schoolbook"/>
                <a:ea typeface="Century Schoolbook"/>
                <a:cs typeface="Century Schoolbook"/>
                <a:sym typeface="Century Schoolbook"/>
              </a:rPr>
              <a:t>output: </a:t>
            </a:r>
            <a:r>
              <a:rPr b="0" i="1" lang="en-US" sz="1400" u="none" cap="none" strike="noStrike">
                <a:solidFill>
                  <a:schemeClr val="dk1"/>
                </a:solidFill>
                <a:latin typeface="Century Schoolbook"/>
                <a:ea typeface="Century Schoolbook"/>
                <a:cs typeface="Century Schoolbook"/>
                <a:sym typeface="Century Schoolbook"/>
              </a:rPr>
              <a:t>k</a:t>
            </a:r>
            <a:r>
              <a:rPr b="0" baseline="30000" i="0" lang="en-US" sz="1400" u="none" cap="none" strike="noStrike">
                <a:solidFill>
                  <a:schemeClr val="dk1"/>
                </a:solidFill>
                <a:latin typeface="Century Schoolbook"/>
                <a:ea typeface="Century Schoolbook"/>
                <a:cs typeface="Century Schoolbook"/>
                <a:sym typeface="Century Schoolbook"/>
              </a:rPr>
              <a:t>th</a:t>
            </a:r>
            <a:r>
              <a:rPr b="0" i="0" lang="en-US" sz="1400" u="none" cap="none" strike="noStrike">
                <a:solidFill>
                  <a:schemeClr val="dk1"/>
                </a:solidFill>
                <a:latin typeface="Century Schoolbook"/>
                <a:ea typeface="Century Schoolbook"/>
                <a:cs typeface="Century Schoolbook"/>
                <a:sym typeface="Century Schoolbook"/>
              </a:rPr>
              <a:t> smallest element in </a:t>
            </a:r>
            <a:r>
              <a:rPr b="0" i="1" lang="en-US" sz="1400" u="none" cap="none" strike="noStrike">
                <a:solidFill>
                  <a:schemeClr val="dk1"/>
                </a:solidFill>
                <a:latin typeface="Century Schoolbook"/>
                <a:ea typeface="Century Schoolbook"/>
                <a:cs typeface="Century Schoolbook"/>
                <a:sym typeface="Century Schoolbook"/>
              </a:rPr>
              <a:t>M</a:t>
            </a:r>
            <a:endParaRPr b="0" i="1"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Courier"/>
              <a:buNone/>
            </a:pPr>
            <a:br>
              <a:rPr lang="en-US">
                <a:solidFill>
                  <a:schemeClr val="dk1"/>
                </a:solidFill>
                <a:latin typeface="Courier"/>
                <a:ea typeface="Courier"/>
                <a:cs typeface="Courier"/>
                <a:sym typeface="Courier"/>
              </a:rPr>
            </a:br>
            <a:r>
              <a:rPr b="0" i="0" lang="en-US" sz="1400" u="none" cap="none" strike="noStrike">
                <a:solidFill>
                  <a:schemeClr val="dk1"/>
                </a:solidFill>
                <a:latin typeface="Courier"/>
                <a:ea typeface="Courier"/>
                <a:cs typeface="Courier"/>
                <a:sym typeface="Courier"/>
              </a:rPr>
              <a:t>def min_k(M, k):</a:t>
            </a:r>
            <a:endParaRPr>
              <a:solidFill>
                <a:schemeClr val="dk1"/>
              </a:solidFill>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chemeClr val="dk1"/>
                </a:solidFill>
                <a:latin typeface="Courier"/>
                <a:ea typeface="Courier"/>
                <a:cs typeface="Courier"/>
                <a:sym typeface="Courier"/>
              </a:rPr>
              <a:t>	for i in range</a:t>
            </a:r>
            <a:r>
              <a:rPr b="0" i="0" lang="en-US" sz="1400" u="none" cap="none" strike="noStrike">
                <a:solidFill>
                  <a:srgbClr val="000000"/>
                </a:solidFill>
                <a:latin typeface="Courier"/>
                <a:ea typeface="Courier"/>
                <a:cs typeface="Courier"/>
                <a:sym typeface="Courier"/>
              </a:rPr>
              <a:t>(0, k):</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j in range(i+1,len(M)):</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if M[j] &lt; min_val:</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j</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M[j]</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 M[m] = M[m], M[i]</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return</a:t>
            </a:r>
            <a:r>
              <a:rPr b="0" i="0" lang="en-US" sz="1400" u="none" cap="none" strike="noStrike">
                <a:solidFill>
                  <a:schemeClr val="dk1"/>
                </a:solidFill>
                <a:latin typeface="Courier"/>
                <a:ea typeface="Courier"/>
                <a:cs typeface="Courier"/>
                <a:sym typeface="Courier"/>
              </a:rPr>
              <a:t> M[k-1]</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nvSpPr>
        <p:spPr>
          <a:xfrm>
            <a:off x="209775" y="1009250"/>
            <a:ext cx="4222800" cy="30990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1000"/>
              </a:spcBef>
              <a:spcAft>
                <a:spcPts val="0"/>
              </a:spcAft>
              <a:buNone/>
            </a:pPr>
            <a:r>
              <a:rPr b="1" lang="en-US" sz="1800"/>
              <a:t>Correctness:</a:t>
            </a:r>
            <a:endParaRPr b="1" sz="1800"/>
          </a:p>
          <a:p>
            <a:pPr indent="-342900" lvl="0" marL="457200" marR="0" rtl="0" algn="l">
              <a:lnSpc>
                <a:spcPct val="100000"/>
              </a:lnSpc>
              <a:spcBef>
                <a:spcPts val="1000"/>
              </a:spcBef>
              <a:spcAft>
                <a:spcPts val="0"/>
              </a:spcAft>
              <a:buSzPts val="1800"/>
              <a:buChar char="-"/>
            </a:pPr>
            <a:r>
              <a:rPr b="1" lang="en-US" sz="1800"/>
              <a:t>partial correctness</a:t>
            </a:r>
            <a:r>
              <a:rPr lang="en-US" sz="1800"/>
              <a:t>: every step in the algorithm must to be correct</a:t>
            </a:r>
            <a:endParaRPr sz="1800"/>
          </a:p>
          <a:p>
            <a:pPr indent="0" lvl="0" marL="0" marR="0" rtl="0" algn="l">
              <a:lnSpc>
                <a:spcPct val="100000"/>
              </a:lnSpc>
              <a:spcBef>
                <a:spcPts val="1000"/>
              </a:spcBef>
              <a:spcAft>
                <a:spcPts val="0"/>
              </a:spcAft>
              <a:buNone/>
            </a:pPr>
            <a:r>
              <a:t/>
            </a:r>
            <a:endParaRPr sz="1800"/>
          </a:p>
          <a:p>
            <a:pPr indent="-342900" lvl="0" marL="457200" marR="0" rtl="0" algn="l">
              <a:lnSpc>
                <a:spcPct val="100000"/>
              </a:lnSpc>
              <a:spcBef>
                <a:spcPts val="1000"/>
              </a:spcBef>
              <a:spcAft>
                <a:spcPts val="0"/>
              </a:spcAft>
              <a:buSzPts val="1800"/>
              <a:buChar char="-"/>
            </a:pPr>
            <a:r>
              <a:rPr b="1" lang="en-US" sz="1800"/>
              <a:t>terminates</a:t>
            </a:r>
            <a:r>
              <a:rPr lang="en-US" sz="1800"/>
              <a:t>: for correct inputs, the algorithm must always terminate in a finite number of steps</a:t>
            </a:r>
            <a:endParaRPr sz="1800"/>
          </a:p>
          <a:p>
            <a:pPr indent="0" lvl="0" marL="0" marR="0" rtl="0" algn="l">
              <a:lnSpc>
                <a:spcPct val="100000"/>
              </a:lnSpc>
              <a:spcBef>
                <a:spcPts val="1000"/>
              </a:spcBef>
              <a:spcAft>
                <a:spcPts val="0"/>
              </a:spcAft>
              <a:buNone/>
            </a:pPr>
            <a:r>
              <a:t/>
            </a:r>
            <a:endParaRPr sz="1800"/>
          </a:p>
          <a:p>
            <a:pPr indent="0" lvl="0" marL="0" marR="0" rtl="0" algn="l">
              <a:lnSpc>
                <a:spcPct val="100000"/>
              </a:lnSpc>
              <a:spcBef>
                <a:spcPts val="0"/>
              </a:spcBef>
              <a:spcAft>
                <a:spcPts val="0"/>
              </a:spcAft>
              <a:buNone/>
            </a:pPr>
            <a:r>
              <a:t/>
            </a:r>
            <a:endParaRPr sz="1800"/>
          </a:p>
        </p:txBody>
      </p:sp>
      <p:sp>
        <p:nvSpPr>
          <p:cNvPr id="192" name="Google Shape;192;p31"/>
          <p:cNvSpPr/>
          <p:nvPr/>
        </p:nvSpPr>
        <p:spPr>
          <a:xfrm>
            <a:off x="0" y="236775"/>
            <a:ext cx="3447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93" name="Google Shape;193;p31"/>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Algorithms: propert</a:t>
            </a:r>
            <a:r>
              <a:rPr lang="en-US" sz="2400"/>
              <a:t>ies</a:t>
            </a:r>
            <a:endParaRPr/>
          </a:p>
        </p:txBody>
      </p:sp>
      <p:sp>
        <p:nvSpPr>
          <p:cNvPr id="194" name="Google Shape;194;p31"/>
          <p:cNvSpPr/>
          <p:nvPr/>
        </p:nvSpPr>
        <p:spPr>
          <a:xfrm flipH="1" rot="10800000">
            <a:off x="4636550" y="867188"/>
            <a:ext cx="4373460" cy="3811212"/>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 name="Google Shape;195;p31"/>
          <p:cNvSpPr txBox="1"/>
          <p:nvPr/>
        </p:nvSpPr>
        <p:spPr>
          <a:xfrm>
            <a:off x="4805475" y="935225"/>
            <a:ext cx="4222800" cy="367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latin typeface="Century Schoolbook"/>
                <a:ea typeface="Century Schoolbook"/>
                <a:cs typeface="Century Schoolbook"/>
                <a:sym typeface="Century Schoolbook"/>
              </a:rPr>
              <a:t>Example: k</a:t>
            </a:r>
            <a:r>
              <a:rPr b="1" baseline="30000" i="0" lang="en-US" sz="1600" u="none" cap="none" strike="noStrike">
                <a:solidFill>
                  <a:srgbClr val="59C7EB"/>
                </a:solidFill>
                <a:latin typeface="Century Schoolbook"/>
                <a:ea typeface="Century Schoolbook"/>
                <a:cs typeface="Century Schoolbook"/>
                <a:sym typeface="Century Schoolbook"/>
              </a:rPr>
              <a:t>th</a:t>
            </a:r>
            <a:r>
              <a:rPr b="1" i="0" lang="en-US" sz="1600" u="none" cap="none" strike="noStrike">
                <a:solidFill>
                  <a:srgbClr val="59C7EB"/>
                </a:solidFill>
                <a:latin typeface="Century Schoolbook"/>
                <a:ea typeface="Century Schoolbook"/>
                <a:cs typeface="Century Schoolbook"/>
                <a:sym typeface="Century Schoolbook"/>
              </a:rPr>
              <a:t> smallest element in a list</a:t>
            </a:r>
            <a:endParaRPr b="1"/>
          </a:p>
          <a:p>
            <a:pPr indent="0" lvl="0" marL="0" marR="0" rtl="0" algn="just">
              <a:lnSpc>
                <a:spcPct val="100000"/>
              </a:lnSpc>
              <a:spcBef>
                <a:spcPts val="0"/>
              </a:spcBef>
              <a:spcAft>
                <a:spcPts val="0"/>
              </a:spcAft>
              <a:buClr>
                <a:srgbClr val="000000"/>
              </a:buClr>
              <a:buSzPts val="1400"/>
              <a:buFont typeface="Century Schoolbook"/>
              <a:buNone/>
            </a:pPr>
            <a:br>
              <a:rPr b="1" lang="en-US">
                <a:latin typeface="Century Schoolbook"/>
                <a:ea typeface="Century Schoolbook"/>
                <a:cs typeface="Century Schoolbook"/>
                <a:sym typeface="Century Schoolbook"/>
              </a:rPr>
            </a:br>
            <a:r>
              <a:rPr b="1" i="0" lang="en-US" sz="1400" u="none" cap="none" strike="noStrike">
                <a:solidFill>
                  <a:srgbClr val="000000"/>
                </a:solidFill>
                <a:latin typeface="Century Schoolbook"/>
                <a:ea typeface="Century Schoolbook"/>
                <a:cs typeface="Century Schoolbook"/>
                <a:sym typeface="Century Schoolbook"/>
              </a:rPr>
              <a:t>input:   </a:t>
            </a:r>
            <a:r>
              <a:rPr b="0" i="0" lang="en-US" sz="1400" u="none" cap="none" strike="noStrike">
                <a:solidFill>
                  <a:schemeClr val="dk1"/>
                </a:solidFill>
                <a:latin typeface="Century Schoolbook"/>
                <a:ea typeface="Century Schoolbook"/>
                <a:cs typeface="Century Schoolbook"/>
                <a:sym typeface="Century Schoolbook"/>
              </a:rPr>
              <a:t>list </a:t>
            </a:r>
            <a:r>
              <a:rPr b="0" i="1" lang="en-US" sz="1400" u="none" cap="none" strike="noStrike">
                <a:solidFill>
                  <a:schemeClr val="dk1"/>
                </a:solidFill>
                <a:latin typeface="Century Schoolbook"/>
                <a:ea typeface="Century Schoolbook"/>
                <a:cs typeface="Century Schoolbook"/>
                <a:sym typeface="Century Schoolbook"/>
              </a:rPr>
              <a:t>M</a:t>
            </a:r>
            <a:r>
              <a:rPr b="0" i="0" lang="en-US" sz="1400" u="none" cap="none" strike="noStrike">
                <a:solidFill>
                  <a:schemeClr val="dk1"/>
                </a:solidFill>
                <a:latin typeface="Century Schoolbook"/>
                <a:ea typeface="Century Schoolbook"/>
                <a:cs typeface="Century Schoolbook"/>
                <a:sym typeface="Century Schoolbook"/>
              </a:rPr>
              <a:t> of length </a:t>
            </a:r>
            <a:r>
              <a:rPr b="0" i="1" lang="en-US" sz="1400" u="none" cap="none" strike="noStrike">
                <a:solidFill>
                  <a:schemeClr val="dk1"/>
                </a:solidFill>
                <a:latin typeface="Century Schoolbook"/>
                <a:ea typeface="Century Schoolbook"/>
                <a:cs typeface="Century Schoolbook"/>
                <a:sym typeface="Century Schoolbook"/>
              </a:rPr>
              <a:t>n</a:t>
            </a:r>
            <a:r>
              <a:rPr b="0" i="0" lang="en-US" sz="1400" u="none" cap="none" strike="noStrike">
                <a:solidFill>
                  <a:schemeClr val="dk1"/>
                </a:solidFill>
                <a:latin typeface="Century Schoolbook"/>
                <a:ea typeface="Century Schoolbook"/>
                <a:cs typeface="Century Schoolbook"/>
                <a:sym typeface="Century Schoolbook"/>
              </a:rPr>
              <a:t>, index</a:t>
            </a:r>
            <a:r>
              <a:rPr b="0" i="1" lang="en-US" sz="1400" u="none" cap="none" strike="noStrike">
                <a:solidFill>
                  <a:schemeClr val="dk1"/>
                </a:solidFill>
                <a:latin typeface="Century Schoolbook"/>
                <a:ea typeface="Century Schoolbook"/>
                <a:cs typeface="Century Schoolbook"/>
                <a:sym typeface="Century Schoolbook"/>
              </a:rPr>
              <a:t> k</a:t>
            </a:r>
            <a:endParaRPr b="0" i="1"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entury Schoolbook"/>
              <a:buNone/>
            </a:pPr>
            <a:r>
              <a:rPr b="1" i="0" lang="en-US" sz="1400" u="none" cap="none" strike="noStrike">
                <a:solidFill>
                  <a:schemeClr val="dk1"/>
                </a:solidFill>
                <a:latin typeface="Century Schoolbook"/>
                <a:ea typeface="Century Schoolbook"/>
                <a:cs typeface="Century Schoolbook"/>
                <a:sym typeface="Century Schoolbook"/>
              </a:rPr>
              <a:t>data:     </a:t>
            </a:r>
            <a:r>
              <a:rPr b="0" i="1" lang="en-US" sz="1400" u="none" cap="none" strike="noStrike">
                <a:solidFill>
                  <a:schemeClr val="dk1"/>
                </a:solidFill>
                <a:latin typeface="Century Schoolbook"/>
                <a:ea typeface="Century Schoolbook"/>
                <a:cs typeface="Century Schoolbook"/>
                <a:sym typeface="Century Schoolbook"/>
              </a:rPr>
              <a:t>i</a:t>
            </a:r>
            <a:r>
              <a:rPr b="0"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j</a:t>
            </a:r>
            <a:r>
              <a:rPr b="0"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m, min_val</a:t>
            </a:r>
            <a:br>
              <a:rPr i="1" lang="en-US" sz="1800">
                <a:solidFill>
                  <a:schemeClr val="dk1"/>
                </a:solidFill>
                <a:latin typeface="Calibri"/>
                <a:ea typeface="Calibri"/>
                <a:cs typeface="Calibri"/>
                <a:sym typeface="Calibri"/>
              </a:rPr>
            </a:br>
            <a:r>
              <a:rPr b="1" i="0" lang="en-US" sz="1400" u="none" cap="none" strike="noStrike">
                <a:solidFill>
                  <a:schemeClr val="dk1"/>
                </a:solidFill>
                <a:latin typeface="Century Schoolbook"/>
                <a:ea typeface="Century Schoolbook"/>
                <a:cs typeface="Century Schoolbook"/>
                <a:sym typeface="Century Schoolbook"/>
              </a:rPr>
              <a:t>output: </a:t>
            </a:r>
            <a:r>
              <a:rPr b="0" i="1" lang="en-US" sz="1400" u="none" cap="none" strike="noStrike">
                <a:solidFill>
                  <a:schemeClr val="dk1"/>
                </a:solidFill>
                <a:latin typeface="Century Schoolbook"/>
                <a:ea typeface="Century Schoolbook"/>
                <a:cs typeface="Century Schoolbook"/>
                <a:sym typeface="Century Schoolbook"/>
              </a:rPr>
              <a:t>k</a:t>
            </a:r>
            <a:r>
              <a:rPr b="0" baseline="30000" i="0" lang="en-US" sz="1400" u="none" cap="none" strike="noStrike">
                <a:solidFill>
                  <a:schemeClr val="dk1"/>
                </a:solidFill>
                <a:latin typeface="Century Schoolbook"/>
                <a:ea typeface="Century Schoolbook"/>
                <a:cs typeface="Century Schoolbook"/>
                <a:sym typeface="Century Schoolbook"/>
              </a:rPr>
              <a:t>th</a:t>
            </a:r>
            <a:r>
              <a:rPr b="0" i="0" lang="en-US" sz="1400" u="none" cap="none" strike="noStrike">
                <a:solidFill>
                  <a:schemeClr val="dk1"/>
                </a:solidFill>
                <a:latin typeface="Century Schoolbook"/>
                <a:ea typeface="Century Schoolbook"/>
                <a:cs typeface="Century Schoolbook"/>
                <a:sym typeface="Century Schoolbook"/>
              </a:rPr>
              <a:t> smallest element in </a:t>
            </a:r>
            <a:r>
              <a:rPr b="0" i="1" lang="en-US" sz="1400" u="none" cap="none" strike="noStrike">
                <a:solidFill>
                  <a:schemeClr val="dk1"/>
                </a:solidFill>
                <a:latin typeface="Century Schoolbook"/>
                <a:ea typeface="Century Schoolbook"/>
                <a:cs typeface="Century Schoolbook"/>
                <a:sym typeface="Century Schoolbook"/>
              </a:rPr>
              <a:t>M</a:t>
            </a:r>
            <a:endParaRPr b="0" i="1"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Courier"/>
              <a:buNone/>
            </a:pPr>
            <a:br>
              <a:rPr lang="en-US">
                <a:solidFill>
                  <a:schemeClr val="dk1"/>
                </a:solidFill>
                <a:latin typeface="Courier"/>
                <a:ea typeface="Courier"/>
                <a:cs typeface="Courier"/>
                <a:sym typeface="Courier"/>
              </a:rPr>
            </a:br>
            <a:r>
              <a:rPr b="0" i="0" lang="en-US" sz="1400" u="none" cap="none" strike="noStrike">
                <a:solidFill>
                  <a:schemeClr val="dk1"/>
                </a:solidFill>
                <a:latin typeface="Courier"/>
                <a:ea typeface="Courier"/>
                <a:cs typeface="Courier"/>
                <a:sym typeface="Courier"/>
              </a:rPr>
              <a:t>def min_k(M, k):</a:t>
            </a:r>
            <a:endParaRPr>
              <a:solidFill>
                <a:schemeClr val="dk1"/>
              </a:solidFill>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chemeClr val="dk1"/>
                </a:solidFill>
                <a:latin typeface="Courier"/>
                <a:ea typeface="Courier"/>
                <a:cs typeface="Courier"/>
                <a:sym typeface="Courier"/>
              </a:rPr>
              <a:t>	for i in range</a:t>
            </a:r>
            <a:r>
              <a:rPr b="0" i="0" lang="en-US" sz="1400" u="none" cap="none" strike="noStrike">
                <a:solidFill>
                  <a:srgbClr val="000000"/>
                </a:solidFill>
                <a:latin typeface="Courier"/>
                <a:ea typeface="Courier"/>
                <a:cs typeface="Courier"/>
                <a:sym typeface="Courier"/>
              </a:rPr>
              <a:t>(0, k):</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j in range(i+1,len(M)):</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if M[j] &lt; min_val:</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j</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M[j]</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 M[m] = M[m], M[i]</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return</a:t>
            </a:r>
            <a:r>
              <a:rPr b="0" i="0" lang="en-US" sz="1400" u="none" cap="none" strike="noStrike">
                <a:solidFill>
                  <a:schemeClr val="dk1"/>
                </a:solidFill>
                <a:latin typeface="Courier"/>
                <a:ea typeface="Courier"/>
                <a:cs typeface="Courier"/>
                <a:sym typeface="Courier"/>
              </a:rPr>
              <a:t> M[k-1]</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p:nvPr/>
        </p:nvSpPr>
        <p:spPr>
          <a:xfrm>
            <a:off x="-2" y="236775"/>
            <a:ext cx="39396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01" name="Google Shape;201;p32"/>
          <p:cNvSpPr txBox="1"/>
          <p:nvPr>
            <p:ph idx="4294967295" type="title"/>
          </p:nvPr>
        </p:nvSpPr>
        <p:spPr>
          <a:xfrm>
            <a:off x="272142" y="236765"/>
            <a:ext cx="7957500" cy="432600"/>
          </a:xfrm>
          <a:prstGeom prst="rect">
            <a:avLst/>
          </a:prstGeom>
          <a:noFill/>
          <a:ln>
            <a:noFill/>
          </a:ln>
        </p:spPr>
        <p:txBody>
          <a:bodyPr anchorCtr="0" anchor="ctr" bIns="45700" lIns="45700" spcFirstLastPara="1" rIns="45700" wrap="square" tIns="45700">
            <a:normAutofit fontScale="90000"/>
          </a:bodyPr>
          <a:lstStyle/>
          <a:p>
            <a:pPr indent="0" lvl="0" marL="0" marR="0" rtl="0" algn="l">
              <a:lnSpc>
                <a:spcPct val="100000"/>
              </a:lnSpc>
              <a:spcBef>
                <a:spcPts val="0"/>
              </a:spcBef>
              <a:spcAft>
                <a:spcPts val="0"/>
              </a:spcAft>
              <a:buClr>
                <a:srgbClr val="000000"/>
              </a:buClr>
              <a:buSzPct val="100000"/>
              <a:buFont typeface="Century Schoolbook"/>
              <a:buNone/>
            </a:pPr>
            <a:r>
              <a:rPr lang="en-US" sz="2400"/>
              <a:t>Representation of Algorithms</a:t>
            </a:r>
            <a:endParaRPr/>
          </a:p>
        </p:txBody>
      </p:sp>
      <p:sp>
        <p:nvSpPr>
          <p:cNvPr id="202" name="Google Shape;202;p32"/>
          <p:cNvSpPr txBox="1"/>
          <p:nvPr/>
        </p:nvSpPr>
        <p:spPr>
          <a:xfrm>
            <a:off x="372292" y="772117"/>
            <a:ext cx="8399400" cy="2247300"/>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chemeClr val="dk2"/>
              </a:buClr>
              <a:buSzPts val="2000"/>
              <a:buAutoNum type="arabicPeriod"/>
            </a:pPr>
            <a:r>
              <a:rPr i="0" lang="en-US" sz="2000" u="none" cap="none" strike="noStrike">
                <a:solidFill>
                  <a:schemeClr val="dk2"/>
                </a:solidFill>
              </a:rPr>
              <a:t>Algorithms</a:t>
            </a:r>
            <a:endParaRPr>
              <a:solidFill>
                <a:schemeClr val="dk2"/>
              </a:solidFill>
            </a:endParaRPr>
          </a:p>
          <a:p>
            <a:pPr indent="-457200" lvl="0" marL="457200" marR="0" rtl="0" algn="l">
              <a:lnSpc>
                <a:spcPct val="100000"/>
              </a:lnSpc>
              <a:spcBef>
                <a:spcPts val="1200"/>
              </a:spcBef>
              <a:spcAft>
                <a:spcPts val="0"/>
              </a:spcAft>
              <a:buClr>
                <a:srgbClr val="000000"/>
              </a:buClr>
              <a:buSzPts val="2000"/>
              <a:buAutoNum type="arabicPeriod"/>
            </a:pPr>
            <a:r>
              <a:rPr i="0" lang="en-US" sz="2000" u="none" cap="none" strike="noStrike">
                <a:solidFill>
                  <a:srgbClr val="000000"/>
                </a:solidFill>
              </a:rPr>
              <a:t>Representation of </a:t>
            </a:r>
            <a:r>
              <a:rPr lang="en-US" sz="2000"/>
              <a:t>Algorithms</a:t>
            </a:r>
            <a:endParaRPr/>
          </a:p>
          <a:p>
            <a:pPr indent="-457200" lvl="0" marL="457200" marR="0" rtl="0" algn="l">
              <a:lnSpc>
                <a:spcPct val="100000"/>
              </a:lnSpc>
              <a:spcBef>
                <a:spcPts val="1200"/>
              </a:spcBef>
              <a:spcAft>
                <a:spcPts val="0"/>
              </a:spcAft>
              <a:buClr>
                <a:schemeClr val="dk2"/>
              </a:buClr>
              <a:buSzPts val="2000"/>
              <a:buAutoNum type="arabicPeriod"/>
            </a:pPr>
            <a:r>
              <a:rPr i="0" lang="en-US" sz="2000" u="none" cap="none" strike="noStrike">
                <a:solidFill>
                  <a:schemeClr val="dk2"/>
                </a:solidFill>
              </a:rPr>
              <a:t>Abstract Data Structures</a:t>
            </a:r>
            <a:r>
              <a:rPr lang="en-US" sz="2000">
                <a:solidFill>
                  <a:schemeClr val="dk2"/>
                </a:solidFill>
              </a:rPr>
              <a:t> </a:t>
            </a:r>
            <a:endParaRPr sz="2000">
              <a:solidFill>
                <a:schemeClr val="dk2"/>
              </a:solidFill>
            </a:endParaRPr>
          </a:p>
          <a:p>
            <a:pPr indent="-355600" lvl="1" marL="914400" marR="0" rtl="0" algn="l">
              <a:lnSpc>
                <a:spcPct val="100000"/>
              </a:lnSpc>
              <a:spcBef>
                <a:spcPts val="1200"/>
              </a:spcBef>
              <a:spcAft>
                <a:spcPts val="0"/>
              </a:spcAft>
              <a:buClr>
                <a:schemeClr val="dk2"/>
              </a:buClr>
              <a:buSzPts val="2000"/>
              <a:buChar char="○"/>
            </a:pPr>
            <a:r>
              <a:rPr lang="en-US" sz="2000">
                <a:solidFill>
                  <a:schemeClr val="dk2"/>
                </a:solidFill>
              </a:rPr>
              <a:t>Queues and Stacks</a:t>
            </a:r>
            <a:endParaRPr sz="2000">
              <a:solidFill>
                <a:schemeClr val="dk2"/>
              </a:solidFill>
            </a:endParaRPr>
          </a:p>
          <a:p>
            <a:pPr indent="-355600" lvl="1" marL="914400" marR="0" rtl="0" algn="l">
              <a:lnSpc>
                <a:spcPct val="100000"/>
              </a:lnSpc>
              <a:spcBef>
                <a:spcPts val="1200"/>
              </a:spcBef>
              <a:spcAft>
                <a:spcPts val="0"/>
              </a:spcAft>
              <a:buClr>
                <a:schemeClr val="dk2"/>
              </a:buClr>
              <a:buSzPts val="2000"/>
              <a:buChar char="○"/>
            </a:pPr>
            <a:r>
              <a:rPr lang="en-US" sz="2000">
                <a:solidFill>
                  <a:schemeClr val="dk2"/>
                </a:solidFill>
              </a:rPr>
              <a:t>Graphs</a:t>
            </a:r>
            <a:endParaRPr sz="2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p:nvPr/>
        </p:nvSpPr>
        <p:spPr>
          <a:xfrm>
            <a:off x="-1" y="236765"/>
            <a:ext cx="26895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08" name="Google Shape;208;p33"/>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Representation</a:t>
            </a:r>
            <a:endParaRPr/>
          </a:p>
        </p:txBody>
      </p:sp>
      <p:sp>
        <p:nvSpPr>
          <p:cNvPr id="209" name="Google Shape;209;p33"/>
          <p:cNvSpPr txBox="1"/>
          <p:nvPr/>
        </p:nvSpPr>
        <p:spPr>
          <a:xfrm>
            <a:off x="1393796" y="989335"/>
            <a:ext cx="5183700" cy="3749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entury Schoolbook"/>
              <a:buNone/>
            </a:pPr>
            <a:r>
              <a:rPr i="0" lang="en-US" sz="1800" u="none" cap="none" strike="noStrike">
                <a:solidFill>
                  <a:srgbClr val="000000"/>
                </a:solidFill>
              </a:rPr>
              <a:t>How to create a new program?</a:t>
            </a:r>
            <a:endParaRPr sz="1800"/>
          </a:p>
          <a:p>
            <a:pPr indent="0" lvl="0" marL="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Evaluate your requirements</a:t>
            </a:r>
            <a:endParaRPr sz="1800"/>
          </a:p>
          <a:p>
            <a:pPr indent="-114300" lvl="1" marL="68580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Define a structure for programming with a method of representation for its algorithm:</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Pseudocode</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Structograms</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Flow diagrams</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UML Unified modelling language </a:t>
            </a:r>
            <a:endParaRPr sz="1800"/>
          </a:p>
          <a:p>
            <a:pPr indent="-114300" lvl="1" marL="68580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Start programming</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p:nvPr/>
        </p:nvSpPr>
        <p:spPr>
          <a:xfrm>
            <a:off x="-1" y="236765"/>
            <a:ext cx="26895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15" name="Google Shape;215;p34"/>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Representation</a:t>
            </a:r>
            <a:endParaRPr/>
          </a:p>
        </p:txBody>
      </p:sp>
      <p:sp>
        <p:nvSpPr>
          <p:cNvPr id="216" name="Google Shape;216;p34"/>
          <p:cNvSpPr txBox="1"/>
          <p:nvPr/>
        </p:nvSpPr>
        <p:spPr>
          <a:xfrm>
            <a:off x="1393796" y="989335"/>
            <a:ext cx="5183700" cy="3749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entury Schoolbook"/>
              <a:buNone/>
            </a:pPr>
            <a:r>
              <a:rPr i="0" lang="en-US" sz="1800" u="none" cap="none" strike="noStrike">
                <a:solidFill>
                  <a:srgbClr val="000000"/>
                </a:solidFill>
              </a:rPr>
              <a:t>How to create a new program?</a:t>
            </a:r>
            <a:endParaRPr sz="1800"/>
          </a:p>
          <a:p>
            <a:pPr indent="0" lvl="0" marL="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Evaluate your requirements</a:t>
            </a:r>
            <a:endParaRPr sz="1800"/>
          </a:p>
          <a:p>
            <a:pPr indent="-114300" lvl="1" marL="68580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Define a structure for programming with a method of representation for its algorithm:</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Pseudocode</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Structograms</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Flow diagrams</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UML Unified modelling language </a:t>
            </a:r>
            <a:endParaRPr sz="1800"/>
          </a:p>
          <a:p>
            <a:pPr indent="-114300" lvl="1" marL="68580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Start programming</a:t>
            </a:r>
            <a:endParaRPr sz="1800"/>
          </a:p>
        </p:txBody>
      </p:sp>
      <p:sp>
        <p:nvSpPr>
          <p:cNvPr id="217" name="Google Shape;217;p34"/>
          <p:cNvSpPr/>
          <p:nvPr/>
        </p:nvSpPr>
        <p:spPr>
          <a:xfrm>
            <a:off x="2309850" y="2752001"/>
            <a:ext cx="1844400" cy="349800"/>
          </a:xfrm>
          <a:prstGeom prst="rect">
            <a:avLst/>
          </a:prstGeom>
          <a:noFill/>
          <a:ln cap="flat" cmpd="sng" w="38100">
            <a:solidFill>
              <a:schemeClr val="accent1"/>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8" name="Google Shape;218;p34"/>
          <p:cNvSpPr/>
          <p:nvPr/>
        </p:nvSpPr>
        <p:spPr>
          <a:xfrm>
            <a:off x="2309850" y="3414826"/>
            <a:ext cx="1844400" cy="349800"/>
          </a:xfrm>
          <a:prstGeom prst="rect">
            <a:avLst/>
          </a:prstGeom>
          <a:noFill/>
          <a:ln cap="flat" cmpd="sng" w="38100">
            <a:solidFill>
              <a:schemeClr val="accent1"/>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p:nvPr/>
        </p:nvSpPr>
        <p:spPr>
          <a:xfrm>
            <a:off x="-1" y="236765"/>
            <a:ext cx="26895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24" name="Google Shape;224;p35"/>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Representation</a:t>
            </a:r>
            <a:endParaRPr/>
          </a:p>
        </p:txBody>
      </p:sp>
      <p:sp>
        <p:nvSpPr>
          <p:cNvPr id="225" name="Google Shape;225;p35"/>
          <p:cNvSpPr txBox="1"/>
          <p:nvPr/>
        </p:nvSpPr>
        <p:spPr>
          <a:xfrm>
            <a:off x="1393796" y="989335"/>
            <a:ext cx="5183700" cy="3749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entury Schoolbook"/>
              <a:buNone/>
            </a:pPr>
            <a:r>
              <a:rPr i="0" lang="en-US" sz="1800" u="none" cap="none" strike="noStrike">
                <a:solidFill>
                  <a:srgbClr val="000000"/>
                </a:solidFill>
              </a:rPr>
              <a:t>How to create a new program?</a:t>
            </a:r>
            <a:endParaRPr sz="1800"/>
          </a:p>
          <a:p>
            <a:pPr indent="0" lvl="0" marL="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Evaluate your requirements</a:t>
            </a:r>
            <a:endParaRPr sz="1800"/>
          </a:p>
          <a:p>
            <a:pPr indent="-114300" lvl="1" marL="68580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Define a structure for programming with a method of representation for its algorithm:</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Pseudocode</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Structograms</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Flow diagrams</a:t>
            </a:r>
            <a:endParaRPr sz="1800"/>
          </a:p>
          <a:p>
            <a:pPr indent="-228600" lvl="2" marL="1143000" marR="0" rtl="0" algn="l">
              <a:lnSpc>
                <a:spcPct val="120000"/>
              </a:lnSpc>
              <a:spcBef>
                <a:spcPts val="0"/>
              </a:spcBef>
              <a:spcAft>
                <a:spcPts val="0"/>
              </a:spcAft>
              <a:buClr>
                <a:srgbClr val="000000"/>
              </a:buClr>
              <a:buSzPts val="1800"/>
              <a:buChar char="•"/>
            </a:pPr>
            <a:r>
              <a:rPr i="0" lang="en-US" sz="1800" u="none" cap="none" strike="noStrike">
                <a:solidFill>
                  <a:srgbClr val="000000"/>
                </a:solidFill>
              </a:rPr>
              <a:t>UML Unified modelling language </a:t>
            </a:r>
            <a:endParaRPr sz="1800"/>
          </a:p>
          <a:p>
            <a:pPr indent="-114300" lvl="1" marL="685800" marR="0" rtl="0" algn="l">
              <a:lnSpc>
                <a:spcPct val="100000"/>
              </a:lnSpc>
              <a:spcBef>
                <a:spcPts val="0"/>
              </a:spcBef>
              <a:spcAft>
                <a:spcPts val="0"/>
              </a:spcAft>
              <a:buClr>
                <a:srgbClr val="000000"/>
              </a:buClr>
              <a:buSzPts val="1800"/>
              <a:buFont typeface="Century Schoolbook"/>
              <a:buNone/>
            </a:pPr>
            <a:r>
              <a:t/>
            </a:r>
            <a:endParaRPr i="0" sz="1800" u="none" cap="none" strike="noStrike">
              <a:solidFill>
                <a:srgbClr val="000000"/>
              </a:solidFill>
            </a:endParaRPr>
          </a:p>
          <a:p>
            <a:pPr indent="-228600" lvl="1" marL="6858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Start programming</a:t>
            </a:r>
            <a:endParaRPr sz="1800"/>
          </a:p>
        </p:txBody>
      </p:sp>
      <p:sp>
        <p:nvSpPr>
          <p:cNvPr id="226" name="Google Shape;226;p35"/>
          <p:cNvSpPr txBox="1"/>
          <p:nvPr/>
        </p:nvSpPr>
        <p:spPr>
          <a:xfrm>
            <a:off x="4154238" y="4060963"/>
            <a:ext cx="4925400" cy="4617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a:t>
            </a:r>
            <a:r>
              <a:rPr b="0" i="0" lang="en-US" sz="1200" u="sng" cap="none" strike="noStrike">
                <a:solidFill>
                  <a:srgbClr val="535353"/>
                </a:solidFill>
                <a:latin typeface="Calibri"/>
                <a:ea typeface="Calibri"/>
                <a:cs typeface="Calibri"/>
                <a:sym typeface="Calibri"/>
                <a:hlinkClick r:id="rId3">
                  <a:extLst>
                    <a:ext uri="{A12FA001-AC4F-418D-AE19-62706E023703}">
                      <ahyp:hlinkClr val="tx"/>
                    </a:ext>
                  </a:extLst>
                </a:hlinkClick>
              </a:rPr>
              <a:t>https://en.wikipedia.org/wiki/Unified_Modeling_Language</a:t>
            </a:r>
            <a:r>
              <a:rPr b="0" i="0" lang="en-US" sz="12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a:t>
            </a:r>
            <a:r>
              <a:rPr b="0" i="0" lang="en-US" sz="1200" u="sng" cap="none" strike="noStrike">
                <a:solidFill>
                  <a:srgbClr val="535353"/>
                </a:solidFill>
                <a:latin typeface="Calibri"/>
                <a:ea typeface="Calibri"/>
                <a:cs typeface="Calibri"/>
                <a:sym typeface="Calibri"/>
                <a:hlinkClick r:id="rId4">
                  <a:extLst>
                    <a:ext uri="{A12FA001-AC4F-418D-AE19-62706E023703}">
                      <ahyp:hlinkClr val="tx"/>
                    </a:ext>
                  </a:extLst>
                </a:hlinkClick>
              </a:rPr>
              <a:t>https://www.lucidchart.com/pages/what-is-UML-unified-modeling-language</a:t>
            </a:r>
            <a:r>
              <a:rPr b="0" i="0" lang="en-US" sz="1200" u="none" cap="none" strike="noStrike">
                <a:solidFill>
                  <a:srgbClr val="000000"/>
                </a:solidFill>
                <a:latin typeface="Calibri"/>
                <a:ea typeface="Calibri"/>
                <a:cs typeface="Calibri"/>
                <a:sym typeface="Calibri"/>
              </a:rPr>
              <a:t>]</a:t>
            </a:r>
            <a:endParaRPr/>
          </a:p>
        </p:txBody>
      </p:sp>
      <p:sp>
        <p:nvSpPr>
          <p:cNvPr id="227" name="Google Shape;227;p35"/>
          <p:cNvSpPr/>
          <p:nvPr/>
        </p:nvSpPr>
        <p:spPr>
          <a:xfrm>
            <a:off x="2309850" y="2752001"/>
            <a:ext cx="1844400" cy="349800"/>
          </a:xfrm>
          <a:prstGeom prst="rect">
            <a:avLst/>
          </a:prstGeom>
          <a:noFill/>
          <a:ln cap="flat" cmpd="sng" w="38100">
            <a:solidFill>
              <a:schemeClr val="accent1"/>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8" name="Google Shape;228;p35"/>
          <p:cNvSpPr/>
          <p:nvPr/>
        </p:nvSpPr>
        <p:spPr>
          <a:xfrm>
            <a:off x="2309850" y="3414826"/>
            <a:ext cx="1844400" cy="349800"/>
          </a:xfrm>
          <a:prstGeom prst="rect">
            <a:avLst/>
          </a:prstGeom>
          <a:noFill/>
          <a:ln cap="flat" cmpd="sng" w="38100">
            <a:solidFill>
              <a:schemeClr val="accent1"/>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nvSpPr>
        <p:spPr>
          <a:xfrm>
            <a:off x="372292" y="772117"/>
            <a:ext cx="8399400" cy="1354500"/>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representation of the steps in an algorithm as a combination of natural language and mathematical notation</a:t>
            </a:r>
            <a:endParaRPr/>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often uses structural conventions of a programming language</a:t>
            </a:r>
            <a:endParaRPr/>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not for machine interpretation but for illustration purposes </a:t>
            </a:r>
            <a:r>
              <a:rPr lang="en-US" sz="1800"/>
              <a:t>among humans</a:t>
            </a:r>
            <a:endParaRPr/>
          </a:p>
        </p:txBody>
      </p:sp>
      <p:sp>
        <p:nvSpPr>
          <p:cNvPr id="234" name="Google Shape;234;p36"/>
          <p:cNvSpPr/>
          <p:nvPr/>
        </p:nvSpPr>
        <p:spPr>
          <a:xfrm>
            <a:off x="-1" y="236765"/>
            <a:ext cx="21336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35" name="Google Shape;235;p36"/>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Pseudocode</a:t>
            </a:r>
            <a:endParaRPr/>
          </a:p>
        </p:txBody>
      </p:sp>
      <p:grpSp>
        <p:nvGrpSpPr>
          <p:cNvPr id="236" name="Google Shape;236;p36"/>
          <p:cNvGrpSpPr/>
          <p:nvPr/>
        </p:nvGrpSpPr>
        <p:grpSpPr>
          <a:xfrm>
            <a:off x="2392324" y="2126619"/>
            <a:ext cx="4286250" cy="2689200"/>
            <a:chOff x="0" y="11"/>
            <a:chExt cx="4286250" cy="3585600"/>
          </a:xfrm>
        </p:grpSpPr>
        <p:sp>
          <p:nvSpPr>
            <p:cNvPr id="237" name="Google Shape;237;p36"/>
            <p:cNvSpPr/>
            <p:nvPr/>
          </p:nvSpPr>
          <p:spPr>
            <a:xfrm flipH="1" rot="10800000">
              <a:off x="0" y="11"/>
              <a:ext cx="4286250" cy="3585600"/>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 name="Google Shape;238;p36"/>
            <p:cNvSpPr txBox="1"/>
            <p:nvPr/>
          </p:nvSpPr>
          <p:spPr>
            <a:xfrm>
              <a:off x="45719" y="16"/>
              <a:ext cx="4060200" cy="34170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rPr>
                <a:t>Example</a:t>
              </a:r>
              <a:endParaRPr b="1"/>
            </a:p>
            <a:p>
              <a:pPr indent="0" lvl="0" marL="0" marR="0" rtl="0" algn="just">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rPr>
                <a:t>input:   </a:t>
              </a:r>
              <a:r>
                <a:rPr i="0" lang="en-US" sz="1400" u="none" cap="none" strike="noStrike">
                  <a:solidFill>
                    <a:srgbClr val="000000"/>
                  </a:solidFill>
                </a:rPr>
                <a:t>input variables</a:t>
              </a:r>
              <a:endParaRPr i="1" sz="1800" u="none" cap="none" strike="noStrike">
                <a:solidFill>
                  <a:srgbClr val="000000"/>
                </a:solidFill>
              </a:endParaRPr>
            </a:p>
            <a:p>
              <a:pPr indent="0" lvl="0" marL="0" marR="0" rtl="0" algn="just">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rPr>
                <a:t>data:     </a:t>
              </a:r>
              <a:r>
                <a:rPr i="0" lang="en-US" sz="1400" u="none" cap="none" strike="noStrike">
                  <a:solidFill>
                    <a:srgbClr val="000000"/>
                  </a:solidFill>
                </a:rPr>
                <a:t>auxiliary variables</a:t>
              </a:r>
              <a:endParaRPr i="0" sz="1800" u="none" cap="none" strike="noStrike">
                <a:solidFill>
                  <a:srgbClr val="000000"/>
                </a:solidFill>
              </a:endParaRPr>
            </a:p>
            <a:p>
              <a:pPr indent="0" lvl="0" marL="0" marR="0" rtl="0" algn="just">
                <a:lnSpc>
                  <a:spcPct val="100000"/>
                </a:lnSpc>
                <a:spcBef>
                  <a:spcPts val="600"/>
                </a:spcBef>
                <a:spcAft>
                  <a:spcPts val="0"/>
                </a:spcAft>
                <a:buClr>
                  <a:srgbClr val="000000"/>
                </a:buClr>
                <a:buSzPts val="1400"/>
                <a:buFont typeface="Century Schoolbook"/>
                <a:buNone/>
              </a:pPr>
              <a:r>
                <a:rPr b="1" i="0" lang="en-US" sz="1400" u="none" cap="none" strike="noStrike">
                  <a:solidFill>
                    <a:srgbClr val="000000"/>
                  </a:solidFill>
                </a:rPr>
                <a:t>output: </a:t>
              </a:r>
              <a:r>
                <a:rPr i="0" lang="en-US" sz="1400" u="none" cap="none" strike="noStrike">
                  <a:solidFill>
                    <a:srgbClr val="000000"/>
                  </a:solidFill>
                </a:rPr>
                <a:t>output variables</a:t>
              </a:r>
              <a:endParaRPr i="0" sz="1800" u="none" cap="none" strike="noStrike">
                <a:solidFill>
                  <a:srgbClr val="000000"/>
                </a:solidFill>
              </a:endParaRPr>
            </a:p>
            <a:p>
              <a:pPr indent="0" lvl="0" marL="0" marR="0" rtl="0" algn="just">
                <a:lnSpc>
                  <a:spcPct val="100000"/>
                </a:lnSpc>
                <a:spcBef>
                  <a:spcPts val="600"/>
                </a:spcBef>
                <a:spcAft>
                  <a:spcPts val="0"/>
                </a:spcAft>
                <a:buClr>
                  <a:srgbClr val="000000"/>
                </a:buClr>
                <a:buSzPts val="1400"/>
                <a:buFont typeface="Century Schoolbook"/>
                <a:buNone/>
              </a:pPr>
              <a:r>
                <a:rPr b="1" i="0" lang="en-US" sz="1400" u="none" cap="none" strike="noStrike">
                  <a:solidFill>
                    <a:srgbClr val="000000"/>
                  </a:solidFill>
                </a:rPr>
                <a:t>begin</a:t>
              </a:r>
              <a:endParaRPr/>
            </a:p>
            <a:p>
              <a:pPr indent="0" lvl="0" marL="0" marR="0" rtl="0" algn="just">
                <a:lnSpc>
                  <a:spcPct val="100000"/>
                </a:lnSpc>
                <a:spcBef>
                  <a:spcPts val="600"/>
                </a:spcBef>
                <a:spcAft>
                  <a:spcPts val="0"/>
                </a:spcAft>
                <a:buClr>
                  <a:srgbClr val="000000"/>
                </a:buClr>
                <a:buSzPts val="1400"/>
                <a:buFont typeface="Century Schoolbook"/>
                <a:buNone/>
              </a:pPr>
              <a:r>
                <a:rPr i="0" lang="en-US" sz="1400" u="none" cap="none" strike="noStrike">
                  <a:solidFill>
                    <a:srgbClr val="000000"/>
                  </a:solidFill>
                </a:rPr>
                <a:t>	preparation;</a:t>
              </a:r>
              <a:endParaRPr/>
            </a:p>
            <a:p>
              <a:pPr indent="0" lvl="0" marL="0" marR="0" rtl="0" algn="just">
                <a:lnSpc>
                  <a:spcPct val="100000"/>
                </a:lnSpc>
                <a:spcBef>
                  <a:spcPts val="600"/>
                </a:spcBef>
                <a:spcAft>
                  <a:spcPts val="0"/>
                </a:spcAft>
                <a:buClr>
                  <a:srgbClr val="000000"/>
                </a:buClr>
                <a:buSzPts val="1400"/>
                <a:buFont typeface="Century Schoolbook"/>
                <a:buNone/>
              </a:pPr>
              <a:r>
                <a:rPr i="0" lang="en-US" sz="1400" u="none" cap="none" strike="noStrike">
                  <a:solidFill>
                    <a:srgbClr val="000000"/>
                  </a:solidFill>
                </a:rPr>
                <a:t>	</a:t>
              </a:r>
              <a:r>
                <a:rPr b="1" i="0" lang="en-US" sz="1400" u="none" cap="none" strike="noStrike">
                  <a:solidFill>
                    <a:srgbClr val="000000"/>
                  </a:solidFill>
                </a:rPr>
                <a:t>while</a:t>
              </a:r>
              <a:r>
                <a:rPr i="0" lang="en-US" sz="1400" u="none" cap="none" strike="noStrike">
                  <a:solidFill>
                    <a:srgbClr val="000000"/>
                  </a:solidFill>
                </a:rPr>
                <a:t> </a:t>
              </a:r>
              <a:r>
                <a:rPr i="1" lang="en-US" sz="1400" u="none" cap="none" strike="noStrike">
                  <a:solidFill>
                    <a:srgbClr val="000000"/>
                  </a:solidFill>
                </a:rPr>
                <a:t>not trivial case </a:t>
              </a:r>
              <a:r>
                <a:rPr b="1" i="0" lang="en-US" sz="1400" u="none" cap="none" strike="noStrike">
                  <a:solidFill>
                    <a:srgbClr val="000000"/>
                  </a:solidFill>
                </a:rPr>
                <a:t>do</a:t>
              </a:r>
              <a:endParaRPr b="1" i="0" sz="1800" u="none" cap="none" strike="noStrike">
                <a:solidFill>
                  <a:srgbClr val="000000"/>
                </a:solidFill>
              </a:endParaRPr>
            </a:p>
            <a:p>
              <a:pPr indent="0" lvl="0" marL="0" marR="0" rtl="0" algn="just">
                <a:lnSpc>
                  <a:spcPct val="100000"/>
                </a:lnSpc>
                <a:spcBef>
                  <a:spcPts val="900"/>
                </a:spcBef>
                <a:spcAft>
                  <a:spcPts val="0"/>
                </a:spcAft>
                <a:buClr>
                  <a:srgbClr val="000000"/>
                </a:buClr>
                <a:buSzPts val="1400"/>
                <a:buFont typeface="Century Schoolbook"/>
                <a:buNone/>
              </a:pPr>
              <a:r>
                <a:rPr i="0" lang="en-US" sz="1400" u="none" cap="none" strike="noStrike">
                  <a:solidFill>
                    <a:srgbClr val="000000"/>
                  </a:solidFill>
                </a:rPr>
                <a:t>		work;</a:t>
              </a:r>
              <a:endParaRPr/>
            </a:p>
            <a:p>
              <a:pPr indent="0" lvl="0" marL="0" marR="0" rtl="0" algn="just">
                <a:lnSpc>
                  <a:spcPct val="100000"/>
                </a:lnSpc>
                <a:spcBef>
                  <a:spcPts val="600"/>
                </a:spcBef>
                <a:spcAft>
                  <a:spcPts val="0"/>
                </a:spcAft>
                <a:buClr>
                  <a:srgbClr val="000000"/>
                </a:buClr>
                <a:buSzPts val="1400"/>
                <a:buFont typeface="Century Schoolbook"/>
                <a:buNone/>
              </a:pPr>
              <a:r>
                <a:rPr i="0" lang="en-US" sz="1400" u="none" cap="none" strike="noStrike">
                  <a:solidFill>
                    <a:srgbClr val="000000"/>
                  </a:solidFill>
                </a:rPr>
                <a:t>	bookkeeping;</a:t>
              </a:r>
              <a:endParaRPr/>
            </a:p>
          </p:txBody>
        </p:sp>
        <p:cxnSp>
          <p:nvCxnSpPr>
            <p:cNvPr id="239" name="Google Shape;239;p36"/>
            <p:cNvCxnSpPr/>
            <p:nvPr/>
          </p:nvCxnSpPr>
          <p:spPr>
            <a:xfrm flipH="1">
              <a:off x="270675" y="1872511"/>
              <a:ext cx="6900" cy="1366500"/>
            </a:xfrm>
            <a:prstGeom prst="straightConnector1">
              <a:avLst/>
            </a:prstGeom>
            <a:noFill/>
            <a:ln cap="flat" cmpd="sng" w="12700">
              <a:solidFill>
                <a:srgbClr val="000000"/>
              </a:solidFill>
              <a:prstDash val="solid"/>
              <a:round/>
              <a:headEnd len="sm" w="sm" type="none"/>
              <a:tailEnd len="sm" w="sm" type="none"/>
            </a:ln>
          </p:spPr>
        </p:cxnSp>
        <p:cxnSp>
          <p:nvCxnSpPr>
            <p:cNvPr id="240" name="Google Shape;240;p36"/>
            <p:cNvCxnSpPr/>
            <p:nvPr/>
          </p:nvCxnSpPr>
          <p:spPr>
            <a:xfrm flipH="1" rot="10800000">
              <a:off x="277564" y="3239005"/>
              <a:ext cx="162600" cy="2100"/>
            </a:xfrm>
            <a:prstGeom prst="straightConnector1">
              <a:avLst/>
            </a:prstGeom>
            <a:noFill/>
            <a:ln cap="flat" cmpd="sng" w="12700">
              <a:solidFill>
                <a:srgbClr val="000000"/>
              </a:solidFill>
              <a:prstDash val="solid"/>
              <a:round/>
              <a:headEnd len="sm" w="sm" type="none"/>
              <a:tailEnd len="sm" w="sm" type="none"/>
            </a:ln>
          </p:spPr>
        </p:cxnSp>
        <p:cxnSp>
          <p:nvCxnSpPr>
            <p:cNvPr id="241" name="Google Shape;241;p36"/>
            <p:cNvCxnSpPr/>
            <p:nvPr/>
          </p:nvCxnSpPr>
          <p:spPr>
            <a:xfrm>
              <a:off x="759572" y="2535395"/>
              <a:ext cx="0" cy="364800"/>
            </a:xfrm>
            <a:prstGeom prst="straightConnector1">
              <a:avLst/>
            </a:prstGeom>
            <a:noFill/>
            <a:ln cap="flat" cmpd="sng" w="12700">
              <a:solidFill>
                <a:srgbClr val="000000"/>
              </a:solidFill>
              <a:prstDash val="solid"/>
              <a:round/>
              <a:headEnd len="sm" w="sm" type="none"/>
              <a:tailEnd len="sm" w="sm" type="none"/>
            </a:ln>
          </p:spPr>
        </p:cxnSp>
        <p:cxnSp>
          <p:nvCxnSpPr>
            <p:cNvPr id="242" name="Google Shape;242;p36"/>
            <p:cNvCxnSpPr/>
            <p:nvPr/>
          </p:nvCxnSpPr>
          <p:spPr>
            <a:xfrm flipH="1" rot="10800000">
              <a:off x="759585" y="2900192"/>
              <a:ext cx="162600" cy="2100"/>
            </a:xfrm>
            <a:prstGeom prst="straightConnector1">
              <a:avLst/>
            </a:prstGeom>
            <a:noFill/>
            <a:ln cap="flat" cmpd="sng" w="12700">
              <a:solidFill>
                <a:srgbClr val="000000"/>
              </a:solidFill>
              <a:prstDash val="solid"/>
              <a:round/>
              <a:headEnd len="sm" w="sm" type="none"/>
              <a:tailEnd len="sm" w="sm"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nvSpPr>
        <p:spPr>
          <a:xfrm>
            <a:off x="5133424" y="1164300"/>
            <a:ext cx="3789000" cy="646500"/>
          </a:xfrm>
          <a:prstGeom prst="rect">
            <a:avLst/>
          </a:prstGeom>
          <a:solidFill>
            <a:srgbClr val="CDEFF9"/>
          </a:solidFill>
          <a:ln>
            <a:noFill/>
          </a:ln>
        </p:spPr>
        <p:txBody>
          <a:bodyPr anchorCtr="0" anchor="t" bIns="45700" lIns="45700" spcFirstLastPara="1" rIns="45700" wrap="square" tIns="45700">
            <a:spAutoFit/>
          </a:bodyPr>
          <a:lstStyle/>
          <a:p>
            <a:pPr indent="0" lvl="0" marL="0" marR="0" rtl="0" algn="l">
              <a:lnSpc>
                <a:spcPct val="100000"/>
              </a:lnSpc>
              <a:spcBef>
                <a:spcPts val="600"/>
              </a:spcBef>
              <a:spcAft>
                <a:spcPts val="0"/>
              </a:spcAft>
              <a:buNone/>
            </a:pPr>
            <a:r>
              <a:rPr lang="en-US" sz="1800"/>
              <a:t>Specify input and output if not clear from the context (problem)</a:t>
            </a:r>
            <a:endParaRPr/>
          </a:p>
        </p:txBody>
      </p:sp>
      <p:sp>
        <p:nvSpPr>
          <p:cNvPr id="248" name="Google Shape;248;p37"/>
          <p:cNvSpPr/>
          <p:nvPr/>
        </p:nvSpPr>
        <p:spPr>
          <a:xfrm>
            <a:off x="0" y="236775"/>
            <a:ext cx="30669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49" name="Google Shape;249;p37"/>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Good p</a:t>
            </a:r>
            <a:r>
              <a:rPr i="0" lang="en-US" sz="2400" u="none" cap="none" strike="noStrike">
                <a:solidFill>
                  <a:srgbClr val="000000"/>
                </a:solidFill>
              </a:rPr>
              <a:t>seudocode</a:t>
            </a:r>
            <a:endParaRPr/>
          </a:p>
        </p:txBody>
      </p:sp>
      <p:grpSp>
        <p:nvGrpSpPr>
          <p:cNvPr id="250" name="Google Shape;250;p37"/>
          <p:cNvGrpSpPr/>
          <p:nvPr/>
        </p:nvGrpSpPr>
        <p:grpSpPr>
          <a:xfrm>
            <a:off x="461624" y="1244169"/>
            <a:ext cx="4286250" cy="2689200"/>
            <a:chOff x="0" y="11"/>
            <a:chExt cx="4286250" cy="3585600"/>
          </a:xfrm>
        </p:grpSpPr>
        <p:sp>
          <p:nvSpPr>
            <p:cNvPr id="251" name="Google Shape;251;p37"/>
            <p:cNvSpPr/>
            <p:nvPr/>
          </p:nvSpPr>
          <p:spPr>
            <a:xfrm flipH="1" rot="10800000">
              <a:off x="0" y="11"/>
              <a:ext cx="4286250" cy="3585600"/>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 name="Google Shape;252;p37"/>
            <p:cNvSpPr txBox="1"/>
            <p:nvPr/>
          </p:nvSpPr>
          <p:spPr>
            <a:xfrm>
              <a:off x="45719" y="16"/>
              <a:ext cx="4060200" cy="34170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rPr>
                <a:t>Example</a:t>
              </a:r>
              <a:endParaRPr b="1"/>
            </a:p>
            <a:p>
              <a:pPr indent="0" lvl="0" marL="0" marR="0" rtl="0" algn="just">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rPr>
                <a:t>input:   </a:t>
              </a:r>
              <a:r>
                <a:rPr i="0" lang="en-US" sz="1400" u="none" cap="none" strike="noStrike">
                  <a:solidFill>
                    <a:srgbClr val="000000"/>
                  </a:solidFill>
                </a:rPr>
                <a:t>input variables</a:t>
              </a:r>
              <a:endParaRPr i="1" sz="1800" u="none" cap="none" strike="noStrike">
                <a:solidFill>
                  <a:srgbClr val="000000"/>
                </a:solidFill>
              </a:endParaRPr>
            </a:p>
            <a:p>
              <a:pPr indent="0" lvl="0" marL="0" marR="0" rtl="0" algn="just">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rPr>
                <a:t>data:     </a:t>
              </a:r>
              <a:r>
                <a:rPr i="0" lang="en-US" sz="1400" u="none" cap="none" strike="noStrike">
                  <a:solidFill>
                    <a:srgbClr val="000000"/>
                  </a:solidFill>
                </a:rPr>
                <a:t>auxiliary variables</a:t>
              </a:r>
              <a:endParaRPr i="0" sz="1800" u="none" cap="none" strike="noStrike">
                <a:solidFill>
                  <a:srgbClr val="000000"/>
                </a:solidFill>
              </a:endParaRPr>
            </a:p>
            <a:p>
              <a:pPr indent="0" lvl="0" marL="0" marR="0" rtl="0" algn="just">
                <a:lnSpc>
                  <a:spcPct val="100000"/>
                </a:lnSpc>
                <a:spcBef>
                  <a:spcPts val="600"/>
                </a:spcBef>
                <a:spcAft>
                  <a:spcPts val="0"/>
                </a:spcAft>
                <a:buClr>
                  <a:srgbClr val="000000"/>
                </a:buClr>
                <a:buSzPts val="1400"/>
                <a:buFont typeface="Century Schoolbook"/>
                <a:buNone/>
              </a:pPr>
              <a:r>
                <a:rPr b="1" i="0" lang="en-US" sz="1400" u="none" cap="none" strike="noStrike">
                  <a:solidFill>
                    <a:srgbClr val="000000"/>
                  </a:solidFill>
                </a:rPr>
                <a:t>output: </a:t>
              </a:r>
              <a:r>
                <a:rPr i="0" lang="en-US" sz="1400" u="none" cap="none" strike="noStrike">
                  <a:solidFill>
                    <a:srgbClr val="000000"/>
                  </a:solidFill>
                </a:rPr>
                <a:t>output variables</a:t>
              </a:r>
              <a:endParaRPr i="0" sz="1800" u="none" cap="none" strike="noStrike">
                <a:solidFill>
                  <a:srgbClr val="000000"/>
                </a:solidFill>
              </a:endParaRPr>
            </a:p>
            <a:p>
              <a:pPr indent="0" lvl="0" marL="0" marR="0" rtl="0" algn="just">
                <a:lnSpc>
                  <a:spcPct val="100000"/>
                </a:lnSpc>
                <a:spcBef>
                  <a:spcPts val="600"/>
                </a:spcBef>
                <a:spcAft>
                  <a:spcPts val="0"/>
                </a:spcAft>
                <a:buClr>
                  <a:srgbClr val="000000"/>
                </a:buClr>
                <a:buSzPts val="1400"/>
                <a:buFont typeface="Century Schoolbook"/>
                <a:buNone/>
              </a:pPr>
              <a:r>
                <a:rPr b="1" i="0" lang="en-US" sz="1400" u="none" cap="none" strike="noStrike">
                  <a:solidFill>
                    <a:srgbClr val="000000"/>
                  </a:solidFill>
                </a:rPr>
                <a:t>begin</a:t>
              </a:r>
              <a:endParaRPr/>
            </a:p>
            <a:p>
              <a:pPr indent="0" lvl="0" marL="0" marR="0" rtl="0" algn="just">
                <a:lnSpc>
                  <a:spcPct val="100000"/>
                </a:lnSpc>
                <a:spcBef>
                  <a:spcPts val="600"/>
                </a:spcBef>
                <a:spcAft>
                  <a:spcPts val="0"/>
                </a:spcAft>
                <a:buClr>
                  <a:srgbClr val="000000"/>
                </a:buClr>
                <a:buSzPts val="1400"/>
                <a:buFont typeface="Century Schoolbook"/>
                <a:buNone/>
              </a:pPr>
              <a:r>
                <a:rPr i="0" lang="en-US" sz="1400" u="none" cap="none" strike="noStrike">
                  <a:solidFill>
                    <a:srgbClr val="000000"/>
                  </a:solidFill>
                </a:rPr>
                <a:t>	preparation;</a:t>
              </a:r>
              <a:endParaRPr/>
            </a:p>
            <a:p>
              <a:pPr indent="0" lvl="0" marL="0" marR="0" rtl="0" algn="just">
                <a:lnSpc>
                  <a:spcPct val="100000"/>
                </a:lnSpc>
                <a:spcBef>
                  <a:spcPts val="600"/>
                </a:spcBef>
                <a:spcAft>
                  <a:spcPts val="0"/>
                </a:spcAft>
                <a:buClr>
                  <a:srgbClr val="000000"/>
                </a:buClr>
                <a:buSzPts val="1400"/>
                <a:buFont typeface="Century Schoolbook"/>
                <a:buNone/>
              </a:pPr>
              <a:r>
                <a:rPr i="0" lang="en-US" sz="1400" u="none" cap="none" strike="noStrike">
                  <a:solidFill>
                    <a:srgbClr val="000000"/>
                  </a:solidFill>
                </a:rPr>
                <a:t>	</a:t>
              </a:r>
              <a:r>
                <a:rPr b="1" i="0" lang="en-US" sz="1400" u="none" cap="none" strike="noStrike">
                  <a:solidFill>
                    <a:srgbClr val="000000"/>
                  </a:solidFill>
                </a:rPr>
                <a:t>while</a:t>
              </a:r>
              <a:r>
                <a:rPr i="0" lang="en-US" sz="1400" u="none" cap="none" strike="noStrike">
                  <a:solidFill>
                    <a:srgbClr val="000000"/>
                  </a:solidFill>
                </a:rPr>
                <a:t> </a:t>
              </a:r>
              <a:r>
                <a:rPr i="1" lang="en-US" sz="1400" u="none" cap="none" strike="noStrike">
                  <a:solidFill>
                    <a:srgbClr val="000000"/>
                  </a:solidFill>
                </a:rPr>
                <a:t>not trivial case </a:t>
              </a:r>
              <a:r>
                <a:rPr b="1" i="0" lang="en-US" sz="1400" u="none" cap="none" strike="noStrike">
                  <a:solidFill>
                    <a:srgbClr val="000000"/>
                  </a:solidFill>
                </a:rPr>
                <a:t>do</a:t>
              </a:r>
              <a:endParaRPr b="1" i="0" sz="1800" u="none" cap="none" strike="noStrike">
                <a:solidFill>
                  <a:srgbClr val="000000"/>
                </a:solidFill>
              </a:endParaRPr>
            </a:p>
            <a:p>
              <a:pPr indent="0" lvl="0" marL="0" marR="0" rtl="0" algn="just">
                <a:lnSpc>
                  <a:spcPct val="100000"/>
                </a:lnSpc>
                <a:spcBef>
                  <a:spcPts val="900"/>
                </a:spcBef>
                <a:spcAft>
                  <a:spcPts val="0"/>
                </a:spcAft>
                <a:buClr>
                  <a:srgbClr val="000000"/>
                </a:buClr>
                <a:buSzPts val="1400"/>
                <a:buFont typeface="Century Schoolbook"/>
                <a:buNone/>
              </a:pPr>
              <a:r>
                <a:rPr i="0" lang="en-US" sz="1400" u="none" cap="none" strike="noStrike">
                  <a:solidFill>
                    <a:srgbClr val="000000"/>
                  </a:solidFill>
                </a:rPr>
                <a:t>		work;</a:t>
              </a:r>
              <a:endParaRPr/>
            </a:p>
            <a:p>
              <a:pPr indent="0" lvl="0" marL="0" marR="0" rtl="0" algn="just">
                <a:lnSpc>
                  <a:spcPct val="100000"/>
                </a:lnSpc>
                <a:spcBef>
                  <a:spcPts val="600"/>
                </a:spcBef>
                <a:spcAft>
                  <a:spcPts val="0"/>
                </a:spcAft>
                <a:buClr>
                  <a:srgbClr val="000000"/>
                </a:buClr>
                <a:buSzPts val="1400"/>
                <a:buFont typeface="Century Schoolbook"/>
                <a:buNone/>
              </a:pPr>
              <a:r>
                <a:rPr i="0" lang="en-US" sz="1400" u="none" cap="none" strike="noStrike">
                  <a:solidFill>
                    <a:srgbClr val="000000"/>
                  </a:solidFill>
                </a:rPr>
                <a:t>	bookkeeping;</a:t>
              </a:r>
              <a:endParaRPr/>
            </a:p>
          </p:txBody>
        </p:sp>
        <p:cxnSp>
          <p:nvCxnSpPr>
            <p:cNvPr id="253" name="Google Shape;253;p37"/>
            <p:cNvCxnSpPr/>
            <p:nvPr/>
          </p:nvCxnSpPr>
          <p:spPr>
            <a:xfrm flipH="1">
              <a:off x="270675" y="1872511"/>
              <a:ext cx="6900" cy="1366500"/>
            </a:xfrm>
            <a:prstGeom prst="straightConnector1">
              <a:avLst/>
            </a:prstGeom>
            <a:noFill/>
            <a:ln cap="flat" cmpd="sng" w="12700">
              <a:solidFill>
                <a:srgbClr val="000000"/>
              </a:solidFill>
              <a:prstDash val="solid"/>
              <a:round/>
              <a:headEnd len="sm" w="sm" type="none"/>
              <a:tailEnd len="sm" w="sm" type="none"/>
            </a:ln>
          </p:spPr>
        </p:cxnSp>
        <p:cxnSp>
          <p:nvCxnSpPr>
            <p:cNvPr id="254" name="Google Shape;254;p37"/>
            <p:cNvCxnSpPr/>
            <p:nvPr/>
          </p:nvCxnSpPr>
          <p:spPr>
            <a:xfrm flipH="1" rot="10800000">
              <a:off x="277564" y="3239005"/>
              <a:ext cx="162600" cy="2100"/>
            </a:xfrm>
            <a:prstGeom prst="straightConnector1">
              <a:avLst/>
            </a:prstGeom>
            <a:noFill/>
            <a:ln cap="flat" cmpd="sng" w="12700">
              <a:solidFill>
                <a:srgbClr val="000000"/>
              </a:solidFill>
              <a:prstDash val="solid"/>
              <a:round/>
              <a:headEnd len="sm" w="sm" type="none"/>
              <a:tailEnd len="sm" w="sm" type="none"/>
            </a:ln>
          </p:spPr>
        </p:cxnSp>
        <p:cxnSp>
          <p:nvCxnSpPr>
            <p:cNvPr id="255" name="Google Shape;255;p37"/>
            <p:cNvCxnSpPr/>
            <p:nvPr/>
          </p:nvCxnSpPr>
          <p:spPr>
            <a:xfrm>
              <a:off x="759572" y="2535395"/>
              <a:ext cx="0" cy="364800"/>
            </a:xfrm>
            <a:prstGeom prst="straightConnector1">
              <a:avLst/>
            </a:prstGeom>
            <a:noFill/>
            <a:ln cap="flat" cmpd="sng" w="12700">
              <a:solidFill>
                <a:srgbClr val="000000"/>
              </a:solidFill>
              <a:prstDash val="solid"/>
              <a:round/>
              <a:headEnd len="sm" w="sm" type="none"/>
              <a:tailEnd len="sm" w="sm" type="none"/>
            </a:ln>
          </p:spPr>
        </p:cxnSp>
        <p:cxnSp>
          <p:nvCxnSpPr>
            <p:cNvPr id="256" name="Google Shape;256;p37"/>
            <p:cNvCxnSpPr/>
            <p:nvPr/>
          </p:nvCxnSpPr>
          <p:spPr>
            <a:xfrm flipH="1" rot="10800000">
              <a:off x="759585" y="2900192"/>
              <a:ext cx="162600" cy="2100"/>
            </a:xfrm>
            <a:prstGeom prst="straightConnector1">
              <a:avLst/>
            </a:prstGeom>
            <a:noFill/>
            <a:ln cap="flat" cmpd="sng" w="12700">
              <a:solidFill>
                <a:srgbClr val="000000"/>
              </a:solidFill>
              <a:prstDash val="solid"/>
              <a:round/>
              <a:headEnd len="sm" w="sm" type="none"/>
              <a:tailEnd len="sm" w="sm" type="none"/>
            </a:ln>
          </p:spPr>
        </p:cxnSp>
      </p:grpSp>
      <p:sp>
        <p:nvSpPr>
          <p:cNvPr id="257" name="Google Shape;257;p37"/>
          <p:cNvSpPr txBox="1"/>
          <p:nvPr/>
        </p:nvSpPr>
        <p:spPr>
          <a:xfrm>
            <a:off x="5133424" y="2984500"/>
            <a:ext cx="3789000" cy="646500"/>
          </a:xfrm>
          <a:prstGeom prst="rect">
            <a:avLst/>
          </a:prstGeom>
          <a:solidFill>
            <a:srgbClr val="CCEEF9"/>
          </a:solidFill>
          <a:ln>
            <a:noFill/>
          </a:ln>
        </p:spPr>
        <p:txBody>
          <a:bodyPr anchorCtr="0" anchor="t" bIns="45700" lIns="45700" spcFirstLastPara="1" rIns="45700" wrap="square" tIns="45700">
            <a:spAutoFit/>
          </a:bodyPr>
          <a:lstStyle/>
          <a:p>
            <a:pPr indent="0" lvl="0" marL="0" marR="0" rtl="0" algn="l">
              <a:lnSpc>
                <a:spcPct val="100000"/>
              </a:lnSpc>
              <a:spcBef>
                <a:spcPts val="600"/>
              </a:spcBef>
              <a:spcAft>
                <a:spcPts val="0"/>
              </a:spcAft>
              <a:buNone/>
            </a:pPr>
            <a:r>
              <a:rPr lang="en-US" sz="1800"/>
              <a:t>Make sure loops and conditional scopes are unambiguous</a:t>
            </a:r>
            <a:endParaRPr/>
          </a:p>
        </p:txBody>
      </p:sp>
      <p:sp>
        <p:nvSpPr>
          <p:cNvPr id="258" name="Google Shape;258;p37"/>
          <p:cNvSpPr txBox="1"/>
          <p:nvPr/>
        </p:nvSpPr>
        <p:spPr>
          <a:xfrm>
            <a:off x="5022575" y="2004050"/>
            <a:ext cx="4010700" cy="646500"/>
          </a:xfrm>
          <a:prstGeom prst="rect">
            <a:avLst/>
          </a:prstGeom>
          <a:solidFill>
            <a:srgbClr val="CCEEF9"/>
          </a:solidFill>
          <a:ln>
            <a:noFill/>
          </a:ln>
        </p:spPr>
        <p:txBody>
          <a:bodyPr anchorCtr="0" anchor="t" bIns="45700" lIns="45700" spcFirstLastPara="1" rIns="45700" wrap="square" tIns="45700">
            <a:spAutoFit/>
          </a:bodyPr>
          <a:lstStyle/>
          <a:p>
            <a:pPr indent="0" lvl="0" marL="0" marR="0" rtl="0" algn="l">
              <a:lnSpc>
                <a:spcPct val="100000"/>
              </a:lnSpc>
              <a:spcBef>
                <a:spcPts val="600"/>
              </a:spcBef>
              <a:spcAft>
                <a:spcPts val="0"/>
              </a:spcAft>
              <a:buNone/>
            </a:pPr>
            <a:r>
              <a:rPr lang="en-US" sz="1800"/>
              <a:t>If you use auxiliary data structures, comment how to access and edit them</a:t>
            </a:r>
            <a:endParaRPr/>
          </a:p>
        </p:txBody>
      </p:sp>
      <p:sp>
        <p:nvSpPr>
          <p:cNvPr id="259" name="Google Shape;259;p37"/>
          <p:cNvSpPr txBox="1"/>
          <p:nvPr/>
        </p:nvSpPr>
        <p:spPr>
          <a:xfrm>
            <a:off x="461626" y="4164150"/>
            <a:ext cx="8460900" cy="646500"/>
          </a:xfrm>
          <a:prstGeom prst="rect">
            <a:avLst/>
          </a:prstGeom>
          <a:solidFill>
            <a:srgbClr val="CCEEF9"/>
          </a:solidFill>
          <a:ln>
            <a:noFill/>
          </a:ln>
        </p:spPr>
        <p:txBody>
          <a:bodyPr anchorCtr="0" anchor="t" bIns="45700" lIns="45700" spcFirstLastPara="1" rIns="45700" wrap="square" tIns="45700">
            <a:spAutoFit/>
          </a:bodyPr>
          <a:lstStyle/>
          <a:p>
            <a:pPr indent="0" lvl="0" marL="0" marR="0" rtl="0" algn="l">
              <a:lnSpc>
                <a:spcPct val="100000"/>
              </a:lnSpc>
              <a:spcBef>
                <a:spcPts val="600"/>
              </a:spcBef>
              <a:spcAft>
                <a:spcPts val="0"/>
              </a:spcAft>
              <a:buNone/>
            </a:pPr>
            <a:r>
              <a:rPr b="1" lang="en-US" sz="1800"/>
              <a:t>Bottom line: </a:t>
            </a:r>
            <a:r>
              <a:rPr lang="en-US" sz="1800"/>
              <a:t>using your pseudocode, another human has to be able to follow its instructions to solve the </a:t>
            </a:r>
            <a:r>
              <a:rPr lang="en-US" sz="1800"/>
              <a:t>problem</a:t>
            </a:r>
            <a:r>
              <a:rPr lang="en-US" sz="1800"/>
              <a:t> with pen and paper (and later program it)</a:t>
            </a:r>
            <a:endParaRPr/>
          </a:p>
        </p:txBody>
      </p:sp>
      <p:cxnSp>
        <p:nvCxnSpPr>
          <p:cNvPr id="260" name="Google Shape;260;p37"/>
          <p:cNvCxnSpPr>
            <a:stCxn id="247" idx="1"/>
          </p:cNvCxnSpPr>
          <p:nvPr/>
        </p:nvCxnSpPr>
        <p:spPr>
          <a:xfrm flipH="1">
            <a:off x="2569324" y="1487550"/>
            <a:ext cx="2564100" cy="211800"/>
          </a:xfrm>
          <a:prstGeom prst="straightConnector1">
            <a:avLst/>
          </a:prstGeom>
          <a:noFill/>
          <a:ln cap="flat" cmpd="sng" w="28575">
            <a:solidFill>
              <a:srgbClr val="59C7EB"/>
            </a:solidFill>
            <a:prstDash val="solid"/>
            <a:round/>
            <a:headEnd len="med" w="med" type="none"/>
            <a:tailEnd len="med" w="med" type="triangle"/>
          </a:ln>
        </p:spPr>
      </p:cxnSp>
      <p:cxnSp>
        <p:nvCxnSpPr>
          <p:cNvPr id="261" name="Google Shape;261;p37"/>
          <p:cNvCxnSpPr>
            <a:stCxn id="258" idx="1"/>
          </p:cNvCxnSpPr>
          <p:nvPr/>
        </p:nvCxnSpPr>
        <p:spPr>
          <a:xfrm rot="10800000">
            <a:off x="2674775" y="2001200"/>
            <a:ext cx="2347800" cy="326100"/>
          </a:xfrm>
          <a:prstGeom prst="straightConnector1">
            <a:avLst/>
          </a:prstGeom>
          <a:noFill/>
          <a:ln cap="flat" cmpd="sng" w="28575">
            <a:solidFill>
              <a:srgbClr val="59C7EB"/>
            </a:solidFill>
            <a:prstDash val="solid"/>
            <a:round/>
            <a:headEnd len="med" w="med" type="none"/>
            <a:tailEnd len="med" w="med" type="triangle"/>
          </a:ln>
        </p:spPr>
      </p:cxnSp>
      <p:cxnSp>
        <p:nvCxnSpPr>
          <p:cNvPr id="262" name="Google Shape;262;p37"/>
          <p:cNvCxnSpPr>
            <a:stCxn id="257" idx="1"/>
          </p:cNvCxnSpPr>
          <p:nvPr/>
        </p:nvCxnSpPr>
        <p:spPr>
          <a:xfrm flipH="1">
            <a:off x="849724" y="3307750"/>
            <a:ext cx="4283700" cy="111300"/>
          </a:xfrm>
          <a:prstGeom prst="straightConnector1">
            <a:avLst/>
          </a:prstGeom>
          <a:noFill/>
          <a:ln cap="flat" cmpd="sng" w="28575">
            <a:solidFill>
              <a:srgbClr val="59C7EB"/>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nvSpPr>
        <p:spPr>
          <a:xfrm>
            <a:off x="501654" y="885217"/>
            <a:ext cx="8399400" cy="1277400"/>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graphical representation of execution of algorithm using symbols and transitions </a:t>
            </a:r>
            <a:endParaRPr/>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shows the steps as boxes, and their order by connecting the boxes with arrows. </a:t>
            </a:r>
            <a:endParaRPr/>
          </a:p>
        </p:txBody>
      </p:sp>
      <p:sp>
        <p:nvSpPr>
          <p:cNvPr id="268" name="Google Shape;268;p38"/>
          <p:cNvSpPr/>
          <p:nvPr/>
        </p:nvSpPr>
        <p:spPr>
          <a:xfrm>
            <a:off x="-1" y="236765"/>
            <a:ext cx="21336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269" name="Google Shape;269;p38"/>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Flowcharts</a:t>
            </a:r>
            <a:endParaRPr/>
          </a:p>
        </p:txBody>
      </p:sp>
      <p:grpSp>
        <p:nvGrpSpPr>
          <p:cNvPr id="270" name="Google Shape;270;p38"/>
          <p:cNvGrpSpPr/>
          <p:nvPr/>
        </p:nvGrpSpPr>
        <p:grpSpPr>
          <a:xfrm>
            <a:off x="2783526" y="1992462"/>
            <a:ext cx="3576945" cy="2727772"/>
            <a:chOff x="0" y="-55523"/>
            <a:chExt cx="3930709" cy="4927335"/>
          </a:xfrm>
        </p:grpSpPr>
        <p:cxnSp>
          <p:nvCxnSpPr>
            <p:cNvPr id="271" name="Google Shape;271;p38"/>
            <p:cNvCxnSpPr/>
            <p:nvPr/>
          </p:nvCxnSpPr>
          <p:spPr>
            <a:xfrm rot="10800000">
              <a:off x="1308624" y="4630174"/>
              <a:ext cx="1663800" cy="0"/>
            </a:xfrm>
            <a:prstGeom prst="straightConnector1">
              <a:avLst/>
            </a:prstGeom>
            <a:noFill/>
            <a:ln cap="flat" cmpd="sng" w="12700">
              <a:solidFill>
                <a:srgbClr val="000000"/>
              </a:solidFill>
              <a:prstDash val="solid"/>
              <a:round/>
              <a:headEnd len="sm" w="sm" type="none"/>
              <a:tailEnd len="med" w="med" type="triangle"/>
            </a:ln>
          </p:spPr>
        </p:cxnSp>
        <p:sp>
          <p:nvSpPr>
            <p:cNvPr id="272" name="Google Shape;272;p38"/>
            <p:cNvSpPr/>
            <p:nvPr/>
          </p:nvSpPr>
          <p:spPr>
            <a:xfrm>
              <a:off x="0" y="1209167"/>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 name="Google Shape;273;p38"/>
            <p:cNvSpPr/>
            <p:nvPr/>
          </p:nvSpPr>
          <p:spPr>
            <a:xfrm>
              <a:off x="27689" y="505308"/>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 name="Google Shape;274;p38"/>
            <p:cNvSpPr/>
            <p:nvPr/>
          </p:nvSpPr>
          <p:spPr>
            <a:xfrm>
              <a:off x="313919" y="2833916"/>
              <a:ext cx="1353000" cy="474000"/>
            </a:xfrm>
            <a:prstGeom prst="rect">
              <a:avLst/>
            </a:prstGeom>
            <a:solidFill>
              <a:srgbClr val="A6A6A6">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5" name="Google Shape;275;p38"/>
            <p:cNvSpPr txBox="1"/>
            <p:nvPr/>
          </p:nvSpPr>
          <p:spPr>
            <a:xfrm>
              <a:off x="292580" y="477511"/>
              <a:ext cx="1365600" cy="361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700" u="none" cap="none" strike="noStrike">
                  <a:solidFill>
                    <a:srgbClr val="000000"/>
                  </a:solidFill>
                  <a:latin typeface="Century Schoolbook"/>
                  <a:ea typeface="Century Schoolbook"/>
                  <a:cs typeface="Century Schoolbook"/>
                  <a:sym typeface="Century Schoolbook"/>
                </a:rPr>
                <a:t>Read Selling Price (SP)</a:t>
              </a:r>
              <a:endParaRPr sz="1200"/>
            </a:p>
          </p:txBody>
        </p:sp>
        <p:sp>
          <p:nvSpPr>
            <p:cNvPr id="276" name="Google Shape;276;p38"/>
            <p:cNvSpPr/>
            <p:nvPr/>
          </p:nvSpPr>
          <p:spPr>
            <a:xfrm>
              <a:off x="615703" y="7839"/>
              <a:ext cx="607200" cy="277200"/>
            </a:xfrm>
            <a:prstGeom prst="roundRect">
              <a:avLst>
                <a:gd fmla="val 50000" name="adj"/>
              </a:avLst>
            </a:prstGeom>
            <a:solidFill>
              <a:srgbClr val="2DF460">
                <a:alpha val="8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7" name="Google Shape;277;p38"/>
            <p:cNvSpPr txBox="1"/>
            <p:nvPr/>
          </p:nvSpPr>
          <p:spPr>
            <a:xfrm>
              <a:off x="401453" y="-55523"/>
              <a:ext cx="11016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start</a:t>
              </a:r>
              <a:endParaRPr/>
            </a:p>
          </p:txBody>
        </p:sp>
        <p:sp>
          <p:nvSpPr>
            <p:cNvPr id="278" name="Google Shape;278;p38"/>
            <p:cNvSpPr/>
            <p:nvPr/>
          </p:nvSpPr>
          <p:spPr>
            <a:xfrm>
              <a:off x="79754" y="2012570"/>
              <a:ext cx="1724100" cy="524700"/>
            </a:xfrm>
            <a:prstGeom prst="diamond">
              <a:avLst/>
            </a:prstGeom>
            <a:solidFill>
              <a:srgbClr val="FF0000">
                <a:alpha val="549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9" name="Google Shape;279;p38"/>
            <p:cNvSpPr txBox="1"/>
            <p:nvPr/>
          </p:nvSpPr>
          <p:spPr>
            <a:xfrm>
              <a:off x="143433" y="2114116"/>
              <a:ext cx="16638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SP &gt;= CP</a:t>
              </a:r>
              <a:endParaRPr/>
            </a:p>
          </p:txBody>
        </p:sp>
        <p:sp>
          <p:nvSpPr>
            <p:cNvPr id="280" name="Google Shape;280;p38"/>
            <p:cNvSpPr txBox="1"/>
            <p:nvPr/>
          </p:nvSpPr>
          <p:spPr>
            <a:xfrm>
              <a:off x="1658746" y="1900520"/>
              <a:ext cx="483000" cy="444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B050"/>
                </a:buClr>
                <a:buSzPts val="1000"/>
                <a:buFont typeface="Helvetica Neue"/>
                <a:buNone/>
              </a:pPr>
              <a:r>
                <a:rPr b="0" i="0" lang="en-US" sz="1000" u="none" cap="none" strike="noStrike">
                  <a:solidFill>
                    <a:srgbClr val="00B050"/>
                  </a:solidFill>
                  <a:latin typeface="Helvetica Neue"/>
                  <a:ea typeface="Helvetica Neue"/>
                  <a:cs typeface="Helvetica Neue"/>
                  <a:sym typeface="Helvetica Neue"/>
                </a:rPr>
                <a:t>✔️</a:t>
              </a:r>
              <a:endParaRPr/>
            </a:p>
          </p:txBody>
        </p:sp>
        <p:sp>
          <p:nvSpPr>
            <p:cNvPr id="281" name="Google Shape;281;p38"/>
            <p:cNvSpPr txBox="1"/>
            <p:nvPr/>
          </p:nvSpPr>
          <p:spPr>
            <a:xfrm>
              <a:off x="1051071" y="2480957"/>
              <a:ext cx="263700" cy="444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a:t>
              </a:r>
              <a:endParaRPr/>
            </a:p>
          </p:txBody>
        </p:sp>
        <p:cxnSp>
          <p:nvCxnSpPr>
            <p:cNvPr id="282" name="Google Shape;282;p38"/>
            <p:cNvCxnSpPr/>
            <p:nvPr/>
          </p:nvCxnSpPr>
          <p:spPr>
            <a:xfrm>
              <a:off x="919254" y="285157"/>
              <a:ext cx="0" cy="232200"/>
            </a:xfrm>
            <a:prstGeom prst="straightConnector1">
              <a:avLst/>
            </a:prstGeom>
            <a:noFill/>
            <a:ln cap="flat" cmpd="sng" w="12700">
              <a:solidFill>
                <a:srgbClr val="000000"/>
              </a:solidFill>
              <a:prstDash val="solid"/>
              <a:round/>
              <a:headEnd len="sm" w="sm" type="none"/>
              <a:tailEnd len="med" w="med" type="triangle"/>
            </a:ln>
          </p:spPr>
        </p:cxnSp>
        <p:cxnSp>
          <p:nvCxnSpPr>
            <p:cNvPr id="283" name="Google Shape;283;p38"/>
            <p:cNvCxnSpPr/>
            <p:nvPr/>
          </p:nvCxnSpPr>
          <p:spPr>
            <a:xfrm>
              <a:off x="952261" y="1637216"/>
              <a:ext cx="0" cy="370800"/>
            </a:xfrm>
            <a:prstGeom prst="straightConnector1">
              <a:avLst/>
            </a:prstGeom>
            <a:noFill/>
            <a:ln cap="flat" cmpd="sng" w="12700">
              <a:solidFill>
                <a:srgbClr val="000000"/>
              </a:solidFill>
              <a:prstDash val="solid"/>
              <a:round/>
              <a:headEnd len="sm" w="sm" type="none"/>
              <a:tailEnd len="med" w="med" type="triangle"/>
            </a:ln>
          </p:spPr>
        </p:cxnSp>
        <p:cxnSp>
          <p:nvCxnSpPr>
            <p:cNvPr id="284" name="Google Shape;284;p38"/>
            <p:cNvCxnSpPr/>
            <p:nvPr/>
          </p:nvCxnSpPr>
          <p:spPr>
            <a:xfrm>
              <a:off x="990361" y="2542320"/>
              <a:ext cx="0" cy="283800"/>
            </a:xfrm>
            <a:prstGeom prst="straightConnector1">
              <a:avLst/>
            </a:prstGeom>
            <a:noFill/>
            <a:ln cap="flat" cmpd="sng" w="12700">
              <a:solidFill>
                <a:srgbClr val="000000"/>
              </a:solidFill>
              <a:prstDash val="solid"/>
              <a:round/>
              <a:headEnd len="sm" w="sm" type="none"/>
              <a:tailEnd len="med" w="med" type="triangle"/>
            </a:ln>
          </p:spPr>
        </p:cxnSp>
        <p:cxnSp>
          <p:nvCxnSpPr>
            <p:cNvPr id="285" name="Google Shape;285;p38"/>
            <p:cNvCxnSpPr/>
            <p:nvPr/>
          </p:nvCxnSpPr>
          <p:spPr>
            <a:xfrm>
              <a:off x="1774500" y="2274900"/>
              <a:ext cx="530700" cy="0"/>
            </a:xfrm>
            <a:prstGeom prst="straightConnector1">
              <a:avLst/>
            </a:prstGeom>
            <a:noFill/>
            <a:ln cap="flat" cmpd="sng" w="12700">
              <a:solidFill>
                <a:srgbClr val="000000"/>
              </a:solidFill>
              <a:prstDash val="solid"/>
              <a:round/>
              <a:headEnd len="sm" w="sm" type="none"/>
              <a:tailEnd len="med" w="med" type="triangle"/>
            </a:ln>
          </p:spPr>
        </p:cxnSp>
        <p:sp>
          <p:nvSpPr>
            <p:cNvPr id="286" name="Google Shape;286;p38"/>
            <p:cNvSpPr/>
            <p:nvPr/>
          </p:nvSpPr>
          <p:spPr>
            <a:xfrm>
              <a:off x="2297743" y="2037832"/>
              <a:ext cx="1353000" cy="474000"/>
            </a:xfrm>
            <a:prstGeom prst="rect">
              <a:avLst/>
            </a:prstGeom>
            <a:solidFill>
              <a:srgbClr val="A6A6A6">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7" name="Google Shape;287;p38"/>
            <p:cNvSpPr txBox="1"/>
            <p:nvPr/>
          </p:nvSpPr>
          <p:spPr>
            <a:xfrm>
              <a:off x="2391373" y="1999409"/>
              <a:ext cx="11655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Profit = SP - CP</a:t>
              </a:r>
              <a:endParaRPr/>
            </a:p>
          </p:txBody>
        </p:sp>
        <p:cxnSp>
          <p:nvCxnSpPr>
            <p:cNvPr id="288" name="Google Shape;288;p38"/>
            <p:cNvCxnSpPr/>
            <p:nvPr/>
          </p:nvCxnSpPr>
          <p:spPr>
            <a:xfrm rot="10800000">
              <a:off x="2968011" y="4044431"/>
              <a:ext cx="0" cy="576900"/>
            </a:xfrm>
            <a:prstGeom prst="straightConnector1">
              <a:avLst/>
            </a:prstGeom>
            <a:noFill/>
            <a:ln cap="flat" cmpd="sng" w="12700">
              <a:solidFill>
                <a:srgbClr val="000000"/>
              </a:solidFill>
              <a:prstDash val="solid"/>
              <a:round/>
              <a:headEnd len="sm" w="sm" type="none"/>
              <a:tailEnd len="sm" w="sm" type="none"/>
            </a:ln>
          </p:spPr>
        </p:cxnSp>
        <p:sp>
          <p:nvSpPr>
            <p:cNvPr id="289" name="Google Shape;289;p38"/>
            <p:cNvSpPr txBox="1"/>
            <p:nvPr/>
          </p:nvSpPr>
          <p:spPr>
            <a:xfrm>
              <a:off x="428571" y="2927521"/>
              <a:ext cx="11385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Loss = CP - SP</a:t>
              </a:r>
              <a:endParaRPr/>
            </a:p>
          </p:txBody>
        </p:sp>
        <p:cxnSp>
          <p:nvCxnSpPr>
            <p:cNvPr id="290" name="Google Shape;290;p38"/>
            <p:cNvCxnSpPr/>
            <p:nvPr/>
          </p:nvCxnSpPr>
          <p:spPr>
            <a:xfrm>
              <a:off x="997856" y="3331228"/>
              <a:ext cx="0" cy="307200"/>
            </a:xfrm>
            <a:prstGeom prst="straightConnector1">
              <a:avLst/>
            </a:prstGeom>
            <a:noFill/>
            <a:ln cap="flat" cmpd="sng" w="12700">
              <a:solidFill>
                <a:srgbClr val="000000"/>
              </a:solidFill>
              <a:prstDash val="solid"/>
              <a:round/>
              <a:headEnd len="sm" w="sm" type="none"/>
              <a:tailEnd len="med" w="med" type="triangle"/>
            </a:ln>
          </p:spPr>
        </p:cxnSp>
        <p:cxnSp>
          <p:nvCxnSpPr>
            <p:cNvPr id="291" name="Google Shape;291;p38"/>
            <p:cNvCxnSpPr/>
            <p:nvPr/>
          </p:nvCxnSpPr>
          <p:spPr>
            <a:xfrm>
              <a:off x="997856" y="4034769"/>
              <a:ext cx="0" cy="434400"/>
            </a:xfrm>
            <a:prstGeom prst="straightConnector1">
              <a:avLst/>
            </a:prstGeom>
            <a:noFill/>
            <a:ln cap="flat" cmpd="sng" w="12700">
              <a:solidFill>
                <a:srgbClr val="000000"/>
              </a:solidFill>
              <a:prstDash val="solid"/>
              <a:round/>
              <a:headEnd len="sm" w="sm" type="none"/>
              <a:tailEnd len="med" w="med" type="triangle"/>
            </a:ln>
          </p:spPr>
        </p:cxnSp>
        <p:sp>
          <p:nvSpPr>
            <p:cNvPr id="292" name="Google Shape;292;p38"/>
            <p:cNvSpPr/>
            <p:nvPr/>
          </p:nvSpPr>
          <p:spPr>
            <a:xfrm>
              <a:off x="694306" y="4491411"/>
              <a:ext cx="607200" cy="277200"/>
            </a:xfrm>
            <a:prstGeom prst="roundRect">
              <a:avLst>
                <a:gd fmla="val 50000" name="adj"/>
              </a:avLst>
            </a:prstGeom>
            <a:solidFill>
              <a:srgbClr val="2DF460">
                <a:alpha val="8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3" name="Google Shape;293;p38"/>
            <p:cNvSpPr txBox="1"/>
            <p:nvPr/>
          </p:nvSpPr>
          <p:spPr>
            <a:xfrm>
              <a:off x="740040" y="4454811"/>
              <a:ext cx="5307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stop</a:t>
              </a:r>
              <a:endParaRPr/>
            </a:p>
          </p:txBody>
        </p:sp>
        <p:cxnSp>
          <p:nvCxnSpPr>
            <p:cNvPr id="294" name="Google Shape;294;p38"/>
            <p:cNvCxnSpPr/>
            <p:nvPr/>
          </p:nvCxnSpPr>
          <p:spPr>
            <a:xfrm>
              <a:off x="941831" y="955001"/>
              <a:ext cx="0" cy="232200"/>
            </a:xfrm>
            <a:prstGeom prst="straightConnector1">
              <a:avLst/>
            </a:prstGeom>
            <a:noFill/>
            <a:ln cap="flat" cmpd="sng" w="12700">
              <a:solidFill>
                <a:srgbClr val="000000"/>
              </a:solidFill>
              <a:prstDash val="solid"/>
              <a:round/>
              <a:headEnd len="sm" w="sm" type="none"/>
              <a:tailEnd len="med" w="med" type="triangle"/>
            </a:ln>
          </p:spPr>
        </p:cxnSp>
        <p:sp>
          <p:nvSpPr>
            <p:cNvPr id="295" name="Google Shape;295;p38"/>
            <p:cNvSpPr txBox="1"/>
            <p:nvPr/>
          </p:nvSpPr>
          <p:spPr>
            <a:xfrm>
              <a:off x="322580" y="1189003"/>
              <a:ext cx="1365600" cy="3615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700" u="none" cap="none" strike="noStrike">
                  <a:solidFill>
                    <a:srgbClr val="000000"/>
                  </a:solidFill>
                  <a:latin typeface="Century Schoolbook"/>
                  <a:ea typeface="Century Schoolbook"/>
                  <a:cs typeface="Century Schoolbook"/>
                  <a:sym typeface="Century Schoolbook"/>
                </a:rPr>
                <a:t>Read Cost Price</a:t>
              </a:r>
              <a:r>
                <a:rPr b="1" lang="en-US" sz="700">
                  <a:latin typeface="Century Schoolbook"/>
                  <a:ea typeface="Century Schoolbook"/>
                  <a:cs typeface="Century Schoolbook"/>
                  <a:sym typeface="Century Schoolbook"/>
                </a:rPr>
                <a:t> </a:t>
              </a:r>
              <a:r>
                <a:rPr b="1" i="0" lang="en-US" sz="700" u="none" cap="none" strike="noStrike">
                  <a:solidFill>
                    <a:srgbClr val="000000"/>
                  </a:solidFill>
                  <a:latin typeface="Century Schoolbook"/>
                  <a:ea typeface="Century Schoolbook"/>
                  <a:cs typeface="Century Schoolbook"/>
                  <a:sym typeface="Century Schoolbook"/>
                </a:rPr>
                <a:t>(CP)</a:t>
              </a:r>
              <a:endParaRPr sz="1200"/>
            </a:p>
          </p:txBody>
        </p:sp>
        <p:sp>
          <p:nvSpPr>
            <p:cNvPr id="296" name="Google Shape;296;p38"/>
            <p:cNvSpPr/>
            <p:nvPr/>
          </p:nvSpPr>
          <p:spPr>
            <a:xfrm>
              <a:off x="25400" y="3644941"/>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7" name="Google Shape;297;p38"/>
            <p:cNvSpPr/>
            <p:nvPr/>
          </p:nvSpPr>
          <p:spPr>
            <a:xfrm>
              <a:off x="2005339" y="3657544"/>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98" name="Google Shape;298;p38"/>
            <p:cNvSpPr txBox="1"/>
            <p:nvPr/>
          </p:nvSpPr>
          <p:spPr>
            <a:xfrm>
              <a:off x="307631" y="3691145"/>
              <a:ext cx="13656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Output Loss</a:t>
              </a:r>
              <a:endParaRPr/>
            </a:p>
          </p:txBody>
        </p:sp>
        <p:sp>
          <p:nvSpPr>
            <p:cNvPr id="299" name="Google Shape;299;p38"/>
            <p:cNvSpPr txBox="1"/>
            <p:nvPr/>
          </p:nvSpPr>
          <p:spPr>
            <a:xfrm>
              <a:off x="2285219" y="3684746"/>
              <a:ext cx="1365600" cy="4170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Output Profit</a:t>
              </a:r>
              <a:endParaRPr/>
            </a:p>
          </p:txBody>
        </p:sp>
        <p:cxnSp>
          <p:nvCxnSpPr>
            <p:cNvPr id="300" name="Google Shape;300;p38"/>
            <p:cNvCxnSpPr/>
            <p:nvPr/>
          </p:nvCxnSpPr>
          <p:spPr>
            <a:xfrm>
              <a:off x="2974185" y="2543575"/>
              <a:ext cx="0" cy="1122000"/>
            </a:xfrm>
            <a:prstGeom prst="straightConnector1">
              <a:avLst/>
            </a:prstGeom>
            <a:noFill/>
            <a:ln cap="flat" cmpd="sng" w="12700">
              <a:solidFill>
                <a:srgbClr val="000000"/>
              </a:solidFill>
              <a:prstDash val="solid"/>
              <a:round/>
              <a:headEnd len="sm" w="sm" type="none"/>
              <a:tailEnd len="med" w="med" type="triangl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p:nvPr/>
        </p:nvSpPr>
        <p:spPr>
          <a:xfrm>
            <a:off x="0" y="236790"/>
            <a:ext cx="2796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Course Outline</a:t>
            </a:r>
            <a:endParaRPr i="0" sz="2400" u="none" cap="none" strike="noStrike"/>
          </a:p>
        </p:txBody>
      </p:sp>
      <p:sp>
        <p:nvSpPr>
          <p:cNvPr id="106" name="Google Shape;106;p21"/>
          <p:cNvSpPr/>
          <p:nvPr/>
        </p:nvSpPr>
        <p:spPr>
          <a:xfrm>
            <a:off x="372245" y="1229400"/>
            <a:ext cx="3947700" cy="4107300"/>
          </a:xfrm>
          <a:prstGeom prst="rect">
            <a:avLst/>
          </a:prstGeom>
          <a:noFill/>
          <a:ln>
            <a:noFill/>
          </a:ln>
        </p:spPr>
        <p:txBody>
          <a:bodyPr anchorCtr="0" anchor="t" bIns="45000" lIns="45700" spcFirstLastPara="1" rIns="45700" wrap="square" tIns="45000">
            <a:noAutofit/>
          </a:bodyPr>
          <a:lstStyle/>
          <a:p>
            <a:pPr indent="-284400" lvl="0" marL="285840" marR="0" rtl="0" algn="l">
              <a:lnSpc>
                <a:spcPct val="100000"/>
              </a:lnSpc>
              <a:spcBef>
                <a:spcPts val="0"/>
              </a:spcBef>
              <a:spcAft>
                <a:spcPts val="0"/>
              </a:spcAft>
              <a:buClr>
                <a:srgbClr val="A7A7A7"/>
              </a:buClr>
              <a:buSzPts val="1600"/>
              <a:buChar char="•"/>
            </a:pPr>
            <a:r>
              <a:rPr i="0" lang="en-US" sz="1600" u="none" cap="none" strike="noStrike">
                <a:solidFill>
                  <a:srgbClr val="A7A7A7"/>
                </a:solidFill>
              </a:rPr>
              <a:t>Session 1: Introduction</a:t>
            </a:r>
            <a:endParaRPr i="0" sz="1600" u="none" cap="none" strike="noStrike">
              <a:solidFill>
                <a:srgbClr val="A7A7A7"/>
              </a:solidFill>
            </a:endParaRPr>
          </a:p>
          <a:p>
            <a:pPr indent="-284400" lvl="0" marL="285840" marR="0" rtl="0" algn="l">
              <a:lnSpc>
                <a:spcPct val="100000"/>
              </a:lnSpc>
              <a:spcBef>
                <a:spcPts val="1199"/>
              </a:spcBef>
              <a:spcAft>
                <a:spcPts val="0"/>
              </a:spcAft>
              <a:buClr>
                <a:schemeClr val="dk2"/>
              </a:buClr>
              <a:buSzPts val="1600"/>
              <a:buChar char="•"/>
            </a:pPr>
            <a:r>
              <a:rPr i="0" lang="en-US" sz="1600" u="none" cap="none" strike="noStrike">
                <a:solidFill>
                  <a:schemeClr val="dk2"/>
                </a:solidFill>
              </a:rPr>
              <a:t>Session 2: Information Coding </a:t>
            </a:r>
            <a:endParaRPr i="0" sz="1600" u="none" cap="none" strike="noStrike">
              <a:solidFill>
                <a:schemeClr val="dk2"/>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3: Data Structures</a:t>
            </a:r>
            <a:endParaRPr i="0" sz="1600" u="none" cap="none" strike="noStrike">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4: Programming</a:t>
            </a:r>
            <a:endParaRPr i="0" sz="1600" u="none" cap="none" strike="noStrike">
              <a:solidFill>
                <a:srgbClr val="A7A7A7"/>
              </a:solidFill>
            </a:endParaRPr>
          </a:p>
          <a:p>
            <a:pPr indent="-284400" lvl="0" marL="285840" marR="0" rtl="0" algn="l">
              <a:lnSpc>
                <a:spcPct val="100000"/>
              </a:lnSpc>
              <a:spcBef>
                <a:spcPts val="1199"/>
              </a:spcBef>
              <a:spcAft>
                <a:spcPts val="0"/>
              </a:spcAft>
              <a:buClr>
                <a:schemeClr val="dk1"/>
              </a:buClr>
              <a:buSzPts val="1600"/>
              <a:buChar char="•"/>
            </a:pPr>
            <a:r>
              <a:rPr i="0" lang="en-US" sz="1600" u="none" cap="none" strike="noStrike">
                <a:solidFill>
                  <a:schemeClr val="dk1"/>
                </a:solidFill>
              </a:rPr>
              <a:t>Session 5: Algorithms</a:t>
            </a:r>
            <a:endParaRPr i="0" sz="1600" u="none" cap="none" strike="noStrike">
              <a:solidFill>
                <a:schemeClr val="dk1"/>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6: Recursion</a:t>
            </a:r>
            <a:endParaRPr i="0" sz="1600" u="none" cap="none" strike="noStrike">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7: Sorting Algorithms</a:t>
            </a:r>
            <a:endParaRPr i="0" sz="1600" u="none" cap="none" strike="noStrike">
              <a:solidFill>
                <a:srgbClr val="A7A7A7"/>
              </a:solidFill>
            </a:endParaRPr>
          </a:p>
        </p:txBody>
      </p:sp>
      <p:sp>
        <p:nvSpPr>
          <p:cNvPr id="107" name="Google Shape;107;p21"/>
          <p:cNvSpPr/>
          <p:nvPr/>
        </p:nvSpPr>
        <p:spPr>
          <a:xfrm>
            <a:off x="4319950" y="1229400"/>
            <a:ext cx="4493400" cy="4107300"/>
          </a:xfrm>
          <a:prstGeom prst="rect">
            <a:avLst/>
          </a:prstGeom>
          <a:noFill/>
          <a:ln>
            <a:noFill/>
          </a:ln>
        </p:spPr>
        <p:txBody>
          <a:bodyPr anchorCtr="0" anchor="t" bIns="45000" lIns="45700" spcFirstLastPara="1" rIns="45700" wrap="square" tIns="45000">
            <a:noAutofit/>
          </a:bodyPr>
          <a:lstStyle/>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8: Time Comp</a:t>
            </a:r>
            <a:r>
              <a:rPr lang="en-US" sz="1600">
                <a:solidFill>
                  <a:srgbClr val="A7A7A7"/>
                </a:solidFill>
              </a:rPr>
              <a:t>lexity</a:t>
            </a:r>
            <a:endParaRPr i="0" sz="1600" u="none" cap="none" strike="noStrike">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9: </a:t>
            </a:r>
            <a:r>
              <a:rPr lang="en-US" sz="1600">
                <a:solidFill>
                  <a:srgbClr val="A7A7A7"/>
                </a:solidFill>
              </a:rPr>
              <a:t>Formal Languages and Automata</a:t>
            </a:r>
            <a:endParaRPr sz="1600">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10: Turing Machines and Complexity Classes</a:t>
            </a:r>
            <a:endParaRPr sz="1600">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lang="en-US" sz="1600">
                <a:solidFill>
                  <a:srgbClr val="A7A7A7"/>
                </a:solidFill>
              </a:rPr>
              <a:t>Session 11: Databases</a:t>
            </a:r>
            <a:endParaRPr sz="1600">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1</a:t>
            </a:r>
            <a:r>
              <a:rPr lang="en-US" sz="1600">
                <a:solidFill>
                  <a:srgbClr val="A7A7A7"/>
                </a:solidFill>
              </a:rPr>
              <a:t>2</a:t>
            </a:r>
            <a:r>
              <a:rPr i="0" lang="en-US" sz="1600" u="none" cap="none" strike="noStrike">
                <a:solidFill>
                  <a:srgbClr val="A7A7A7"/>
                </a:solidFill>
              </a:rPr>
              <a:t>: Parallel Programming</a:t>
            </a:r>
            <a:endParaRPr i="0" sz="1600" u="none" cap="none" strike="noStrike">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13: Social Science Applications</a:t>
            </a:r>
            <a:endParaRPr i="0" sz="1600" u="none" cap="none" strike="noStrike">
              <a:solidFill>
                <a:srgbClr val="A7A7A7"/>
              </a:solidFill>
            </a:endParaRPr>
          </a:p>
          <a:p>
            <a:pPr indent="-284400" lvl="0" marL="285840" marR="0" rtl="0" algn="l">
              <a:lnSpc>
                <a:spcPct val="100000"/>
              </a:lnSpc>
              <a:spcBef>
                <a:spcPts val="1199"/>
              </a:spcBef>
              <a:spcAft>
                <a:spcPts val="0"/>
              </a:spcAft>
              <a:buClr>
                <a:srgbClr val="A7A7A7"/>
              </a:buClr>
              <a:buSzPts val="1600"/>
              <a:buChar char="•"/>
            </a:pPr>
            <a:r>
              <a:rPr i="0" lang="en-US" sz="1600" u="none" cap="none" strike="noStrike">
                <a:solidFill>
                  <a:srgbClr val="A7A7A7"/>
                </a:solidFill>
              </a:rPr>
              <a:t>Session 14: Exam Review</a:t>
            </a:r>
            <a:endParaRPr i="0" sz="1600" u="none" cap="none" strike="noStrike">
              <a:solidFill>
                <a:srgbClr val="A7A7A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nvSpPr>
        <p:spPr>
          <a:xfrm>
            <a:off x="251217" y="772117"/>
            <a:ext cx="8399400" cy="4017300"/>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program start and end</a:t>
            </a:r>
            <a:endParaRPr/>
          </a:p>
          <a:p>
            <a:pPr indent="-285750" lvl="1" marL="742950" marR="0" rtl="0" algn="l">
              <a:lnSpc>
                <a:spcPct val="100000"/>
              </a:lnSpc>
              <a:spcBef>
                <a:spcPts val="600"/>
              </a:spcBef>
              <a:spcAft>
                <a:spcPts val="0"/>
              </a:spcAft>
              <a:buClr>
                <a:srgbClr val="000000"/>
              </a:buClr>
              <a:buSzPts val="1600"/>
              <a:buChar char="-"/>
            </a:pPr>
            <a:r>
              <a:rPr i="0" lang="en-US" sz="1600" u="none" cap="none" strike="noStrike">
                <a:solidFill>
                  <a:srgbClr val="000000"/>
                </a:solidFill>
              </a:rPr>
              <a:t>beginning and ending of a program or sub-process.</a:t>
            </a:r>
            <a:endParaRPr i="0" sz="1600" u="none" cap="none" strike="noStrike">
              <a:solidFill>
                <a:srgbClr val="000000"/>
              </a:solidFill>
            </a:endParaRPr>
          </a:p>
          <a:p>
            <a:pPr indent="0" lvl="0" marL="0" marR="0" rtl="0" algn="l">
              <a:lnSpc>
                <a:spcPct val="100000"/>
              </a:lnSpc>
              <a:spcBef>
                <a:spcPts val="600"/>
              </a:spcBef>
              <a:spcAft>
                <a:spcPts val="0"/>
              </a:spcAft>
              <a:buClr>
                <a:srgbClr val="000000"/>
              </a:buClr>
              <a:buSzPts val="1600"/>
              <a:buFont typeface="Century Schoolbook"/>
              <a:buNone/>
            </a:pPr>
            <a:r>
              <a:t/>
            </a:r>
            <a:endParaRPr i="0" sz="1600" u="none" cap="none" strike="noStrike">
              <a:solidFill>
                <a:srgbClr val="000000"/>
              </a:solidFill>
            </a:endParaRPr>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data </a:t>
            </a:r>
            <a:endParaRPr/>
          </a:p>
          <a:p>
            <a:pPr indent="-285750" lvl="1" marL="742950" marR="0" rtl="0" algn="l">
              <a:lnSpc>
                <a:spcPct val="100000"/>
              </a:lnSpc>
              <a:spcBef>
                <a:spcPts val="600"/>
              </a:spcBef>
              <a:spcAft>
                <a:spcPts val="0"/>
              </a:spcAft>
              <a:buClr>
                <a:srgbClr val="000000"/>
              </a:buClr>
              <a:buSzPts val="1600"/>
              <a:buChar char="-"/>
            </a:pPr>
            <a:r>
              <a:rPr i="0" lang="en-US" sz="1600" u="none" cap="none" strike="noStrike">
                <a:solidFill>
                  <a:srgbClr val="000000"/>
                </a:solidFill>
              </a:rPr>
              <a:t>process of inputting/entering and outputting/displaying data</a:t>
            </a:r>
            <a:endParaRPr i="0" sz="1600" u="none" cap="none" strike="noStrike">
              <a:solidFill>
                <a:srgbClr val="000000"/>
              </a:solidFill>
            </a:endParaRPr>
          </a:p>
          <a:p>
            <a:pPr indent="0" lvl="0" marL="0" marR="0" rtl="0" algn="l">
              <a:lnSpc>
                <a:spcPct val="100000"/>
              </a:lnSpc>
              <a:spcBef>
                <a:spcPts val="600"/>
              </a:spcBef>
              <a:spcAft>
                <a:spcPts val="0"/>
              </a:spcAft>
              <a:buClr>
                <a:srgbClr val="000000"/>
              </a:buClr>
              <a:buSzPts val="1600"/>
              <a:buFont typeface="Century Schoolbook"/>
              <a:buNone/>
            </a:pPr>
            <a:r>
              <a:t/>
            </a:r>
            <a:endParaRPr i="0" sz="1600" u="none" cap="none" strike="noStrike">
              <a:solidFill>
                <a:srgbClr val="000000"/>
              </a:solidFill>
            </a:endParaRPr>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execute operations </a:t>
            </a:r>
            <a:endParaRPr/>
          </a:p>
          <a:p>
            <a:pPr indent="-285750" lvl="1" marL="742950" marR="0" rtl="0" algn="l">
              <a:lnSpc>
                <a:spcPct val="100000"/>
              </a:lnSpc>
              <a:spcBef>
                <a:spcPts val="600"/>
              </a:spcBef>
              <a:spcAft>
                <a:spcPts val="0"/>
              </a:spcAft>
              <a:buClr>
                <a:srgbClr val="000000"/>
              </a:buClr>
              <a:buSzPts val="1600"/>
              <a:buChar char="-"/>
            </a:pPr>
            <a:r>
              <a:rPr i="0" lang="en-US" sz="1600" u="none" cap="none" strike="noStrike">
                <a:solidFill>
                  <a:srgbClr val="000000"/>
                </a:solidFill>
              </a:rPr>
              <a:t>set of operations that changes value, form, or location of data</a:t>
            </a:r>
            <a:endParaRPr i="0" sz="1600" u="none" cap="none" strike="noStrike">
              <a:solidFill>
                <a:srgbClr val="000000"/>
              </a:solidFill>
            </a:endParaRPr>
          </a:p>
          <a:p>
            <a:pPr indent="-184150" lvl="0" marL="285750" marR="0" rtl="0" algn="l">
              <a:lnSpc>
                <a:spcPct val="100000"/>
              </a:lnSpc>
              <a:spcBef>
                <a:spcPts val="600"/>
              </a:spcBef>
              <a:spcAft>
                <a:spcPts val="0"/>
              </a:spcAft>
              <a:buClr>
                <a:srgbClr val="000000"/>
              </a:buClr>
              <a:buSzPts val="1600"/>
              <a:buFont typeface="Helvetica Neue"/>
              <a:buNone/>
            </a:pPr>
            <a:r>
              <a:t/>
            </a:r>
            <a:endParaRPr i="0" sz="1600" u="none" cap="none" strike="noStrike">
              <a:solidFill>
                <a:srgbClr val="000000"/>
              </a:solidFill>
            </a:endParaRPr>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conditional split </a:t>
            </a:r>
            <a:endParaRPr/>
          </a:p>
          <a:p>
            <a:pPr indent="-285750" lvl="1" marL="742950" marR="0" rtl="0" algn="l">
              <a:lnSpc>
                <a:spcPct val="100000"/>
              </a:lnSpc>
              <a:spcBef>
                <a:spcPts val="600"/>
              </a:spcBef>
              <a:spcAft>
                <a:spcPts val="0"/>
              </a:spcAft>
              <a:buClr>
                <a:srgbClr val="000000"/>
              </a:buClr>
              <a:buSzPts val="1600"/>
              <a:buChar char="-"/>
            </a:pPr>
            <a:r>
              <a:rPr i="0" lang="en-US" sz="1600" u="none" cap="none" strike="noStrike">
                <a:solidFill>
                  <a:srgbClr val="000000"/>
                </a:solidFill>
              </a:rPr>
              <a:t>conditional operation that determines </a:t>
            </a:r>
            <a:r>
              <a:rPr lang="en-US" sz="1600"/>
              <a:t>the program path</a:t>
            </a:r>
            <a:endParaRPr/>
          </a:p>
          <a:p>
            <a:pPr indent="-285750" lvl="1" marL="742950" marR="0" rtl="0" algn="l">
              <a:lnSpc>
                <a:spcPct val="100000"/>
              </a:lnSpc>
              <a:spcBef>
                <a:spcPts val="600"/>
              </a:spcBef>
              <a:spcAft>
                <a:spcPts val="0"/>
              </a:spcAft>
              <a:buClr>
                <a:srgbClr val="000000"/>
              </a:buClr>
              <a:buSzPts val="1600"/>
              <a:buChar char="-"/>
            </a:pPr>
            <a:r>
              <a:rPr i="0" lang="en-US" sz="1600" u="none" cap="none" strike="noStrike">
                <a:solidFill>
                  <a:srgbClr val="000000"/>
                </a:solidFill>
              </a:rPr>
              <a:t>commonly a yes/no question or true/false test</a:t>
            </a:r>
            <a:endParaRPr/>
          </a:p>
        </p:txBody>
      </p:sp>
      <p:grpSp>
        <p:nvGrpSpPr>
          <p:cNvPr id="306" name="Google Shape;306;p39"/>
          <p:cNvGrpSpPr/>
          <p:nvPr/>
        </p:nvGrpSpPr>
        <p:grpSpPr>
          <a:xfrm>
            <a:off x="7216121" y="1850828"/>
            <a:ext cx="1582956" cy="478387"/>
            <a:chOff x="0" y="-60913"/>
            <a:chExt cx="1582956" cy="637849"/>
          </a:xfrm>
        </p:grpSpPr>
        <p:sp>
          <p:nvSpPr>
            <p:cNvPr id="307" name="Google Shape;307;p39"/>
            <p:cNvSpPr/>
            <p:nvPr/>
          </p:nvSpPr>
          <p:spPr>
            <a:xfrm>
              <a:off x="0" y="0"/>
              <a:ext cx="1582956" cy="57693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8" name="Google Shape;308;p39"/>
            <p:cNvSpPr txBox="1"/>
            <p:nvPr/>
          </p:nvSpPr>
          <p:spPr>
            <a:xfrm>
              <a:off x="339523" y="-60913"/>
              <a:ext cx="903900" cy="528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Century Schoolbook"/>
                <a:buNone/>
              </a:pPr>
              <a:r>
                <a:rPr b="0" i="0" lang="en-US" sz="1400" u="none" cap="none" strike="noStrike">
                  <a:solidFill>
                    <a:srgbClr val="000000"/>
                  </a:solidFill>
                  <a:latin typeface="Century Schoolbook"/>
                  <a:ea typeface="Century Schoolbook"/>
                  <a:cs typeface="Century Schoolbook"/>
                  <a:sym typeface="Century Schoolbook"/>
                </a:rPr>
                <a:t>input &amp; output</a:t>
              </a:r>
              <a:endParaRPr/>
            </a:p>
          </p:txBody>
        </p:sp>
      </p:grpSp>
      <p:grpSp>
        <p:nvGrpSpPr>
          <p:cNvPr id="309" name="Google Shape;309;p39"/>
          <p:cNvGrpSpPr/>
          <p:nvPr/>
        </p:nvGrpSpPr>
        <p:grpSpPr>
          <a:xfrm>
            <a:off x="7382995" y="977013"/>
            <a:ext cx="1249200" cy="348980"/>
            <a:chOff x="0" y="-6"/>
            <a:chExt cx="1249200" cy="465306"/>
          </a:xfrm>
        </p:grpSpPr>
        <p:sp>
          <p:nvSpPr>
            <p:cNvPr id="310" name="Google Shape;310;p39"/>
            <p:cNvSpPr/>
            <p:nvPr/>
          </p:nvSpPr>
          <p:spPr>
            <a:xfrm>
              <a:off x="0" y="0"/>
              <a:ext cx="1249200" cy="465300"/>
            </a:xfrm>
            <a:prstGeom prst="roundRect">
              <a:avLst>
                <a:gd fmla="val 50000" name="adj"/>
              </a:avLst>
            </a:prstGeom>
            <a:solidFill>
              <a:srgbClr val="2DF460">
                <a:alpha val="8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1" name="Google Shape;311;p39"/>
            <p:cNvSpPr txBox="1"/>
            <p:nvPr/>
          </p:nvSpPr>
          <p:spPr>
            <a:xfrm>
              <a:off x="46500" y="-6"/>
              <a:ext cx="1156200" cy="3132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Century Schoolbook"/>
                <a:buNone/>
              </a:pPr>
              <a:r>
                <a:rPr b="0" i="0" lang="en-US" sz="1400" u="none" cap="none" strike="noStrike">
                  <a:solidFill>
                    <a:srgbClr val="000000"/>
                  </a:solidFill>
                  <a:latin typeface="Century Schoolbook"/>
                  <a:ea typeface="Century Schoolbook"/>
                  <a:cs typeface="Century Schoolbook"/>
                  <a:sym typeface="Century Schoolbook"/>
                </a:rPr>
                <a:t>start/stop</a:t>
              </a:r>
              <a:endParaRPr/>
            </a:p>
          </p:txBody>
        </p:sp>
      </p:grpSp>
      <p:grpSp>
        <p:nvGrpSpPr>
          <p:cNvPr id="312" name="Google Shape;312;p39"/>
          <p:cNvGrpSpPr/>
          <p:nvPr/>
        </p:nvGrpSpPr>
        <p:grpSpPr>
          <a:xfrm>
            <a:off x="7261321" y="3062172"/>
            <a:ext cx="1389300" cy="348975"/>
            <a:chOff x="0" y="0"/>
            <a:chExt cx="1389300" cy="465300"/>
          </a:xfrm>
        </p:grpSpPr>
        <p:sp>
          <p:nvSpPr>
            <p:cNvPr id="313" name="Google Shape;313;p39"/>
            <p:cNvSpPr/>
            <p:nvPr/>
          </p:nvSpPr>
          <p:spPr>
            <a:xfrm>
              <a:off x="0" y="0"/>
              <a:ext cx="1389300" cy="465300"/>
            </a:xfrm>
            <a:prstGeom prst="rect">
              <a:avLst/>
            </a:prstGeom>
            <a:solidFill>
              <a:srgbClr val="A6A6A6">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4" name="Google Shape;314;p39"/>
            <p:cNvSpPr txBox="1"/>
            <p:nvPr/>
          </p:nvSpPr>
          <p:spPr>
            <a:xfrm>
              <a:off x="70202" y="10"/>
              <a:ext cx="1248900" cy="285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Century Schoolbook"/>
                <a:buNone/>
              </a:pPr>
              <a:r>
                <a:rPr b="0" i="0" lang="en-US" sz="1400" u="none" cap="none" strike="noStrike">
                  <a:solidFill>
                    <a:srgbClr val="000000"/>
                  </a:solidFill>
                  <a:latin typeface="Century Schoolbook"/>
                  <a:ea typeface="Century Schoolbook"/>
                  <a:cs typeface="Century Schoolbook"/>
                  <a:sym typeface="Century Schoolbook"/>
                </a:rPr>
                <a:t>operation</a:t>
              </a:r>
              <a:endParaRPr/>
            </a:p>
          </p:txBody>
        </p:sp>
      </p:grpSp>
      <p:grpSp>
        <p:nvGrpSpPr>
          <p:cNvPr id="315" name="Google Shape;315;p39"/>
          <p:cNvGrpSpPr/>
          <p:nvPr/>
        </p:nvGrpSpPr>
        <p:grpSpPr>
          <a:xfrm>
            <a:off x="7191723" y="3941954"/>
            <a:ext cx="1771029" cy="767485"/>
            <a:chOff x="0" y="0"/>
            <a:chExt cx="1771029" cy="1023313"/>
          </a:xfrm>
        </p:grpSpPr>
        <p:sp>
          <p:nvSpPr>
            <p:cNvPr id="316" name="Google Shape;316;p39"/>
            <p:cNvSpPr/>
            <p:nvPr/>
          </p:nvSpPr>
          <p:spPr>
            <a:xfrm>
              <a:off x="0" y="0"/>
              <a:ext cx="1270500" cy="668700"/>
            </a:xfrm>
            <a:prstGeom prst="diamond">
              <a:avLst/>
            </a:prstGeom>
            <a:solidFill>
              <a:srgbClr val="FF0000">
                <a:alpha val="549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7" name="Google Shape;317;p39"/>
            <p:cNvSpPr txBox="1"/>
            <p:nvPr/>
          </p:nvSpPr>
          <p:spPr>
            <a:xfrm>
              <a:off x="297085" y="134197"/>
              <a:ext cx="676500" cy="294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Century Schoolbook"/>
                <a:buNone/>
              </a:pPr>
              <a:r>
                <a:rPr b="0" i="0" lang="en-US" sz="1400" u="none" cap="none" strike="noStrike">
                  <a:solidFill>
                    <a:srgbClr val="000000"/>
                  </a:solidFill>
                  <a:latin typeface="Century Schoolbook"/>
                  <a:ea typeface="Century Schoolbook"/>
                  <a:cs typeface="Century Schoolbook"/>
                  <a:sym typeface="Century Schoolbook"/>
                </a:rPr>
                <a:t>split</a:t>
              </a:r>
              <a:endParaRPr/>
            </a:p>
          </p:txBody>
        </p:sp>
        <p:cxnSp>
          <p:nvCxnSpPr>
            <p:cNvPr id="318" name="Google Shape;318;p39"/>
            <p:cNvCxnSpPr/>
            <p:nvPr/>
          </p:nvCxnSpPr>
          <p:spPr>
            <a:xfrm>
              <a:off x="1270629" y="334377"/>
              <a:ext cx="500400" cy="0"/>
            </a:xfrm>
            <a:prstGeom prst="straightConnector1">
              <a:avLst/>
            </a:prstGeom>
            <a:noFill/>
            <a:ln cap="flat" cmpd="sng" w="12700">
              <a:solidFill>
                <a:srgbClr val="000000"/>
              </a:solidFill>
              <a:prstDash val="solid"/>
              <a:round/>
              <a:headEnd len="sm" w="sm" type="none"/>
              <a:tailEnd len="med" w="med" type="triangle"/>
            </a:ln>
          </p:spPr>
        </p:cxnSp>
        <p:cxnSp>
          <p:nvCxnSpPr>
            <p:cNvPr id="319" name="Google Shape;319;p39"/>
            <p:cNvCxnSpPr/>
            <p:nvPr/>
          </p:nvCxnSpPr>
          <p:spPr>
            <a:xfrm>
              <a:off x="635315" y="661513"/>
              <a:ext cx="0" cy="361800"/>
            </a:xfrm>
            <a:prstGeom prst="straightConnector1">
              <a:avLst/>
            </a:prstGeom>
            <a:noFill/>
            <a:ln cap="flat" cmpd="sng" w="12700">
              <a:solidFill>
                <a:srgbClr val="000000"/>
              </a:solidFill>
              <a:prstDash val="solid"/>
              <a:round/>
              <a:headEnd len="sm" w="sm" type="none"/>
              <a:tailEnd len="med" w="med" type="triangle"/>
            </a:ln>
          </p:spPr>
        </p:cxnSp>
        <p:sp>
          <p:nvSpPr>
            <p:cNvPr id="320" name="Google Shape;320;p39"/>
            <p:cNvSpPr txBox="1"/>
            <p:nvPr/>
          </p:nvSpPr>
          <p:spPr>
            <a:xfrm>
              <a:off x="29271" y="680304"/>
              <a:ext cx="676500" cy="294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entury Schoolbook"/>
                <a:buNone/>
              </a:pPr>
              <a:r>
                <a:rPr b="0" i="0" lang="en-US" sz="1200" u="none" cap="none" strike="noStrike">
                  <a:solidFill>
                    <a:srgbClr val="000000"/>
                  </a:solidFill>
                  <a:latin typeface="Century Schoolbook"/>
                  <a:ea typeface="Century Schoolbook"/>
                  <a:cs typeface="Century Schoolbook"/>
                  <a:sym typeface="Century Schoolbook"/>
                </a:rPr>
                <a:t>yes</a:t>
              </a:r>
              <a:endParaRPr/>
            </a:p>
          </p:txBody>
        </p:sp>
        <p:sp>
          <p:nvSpPr>
            <p:cNvPr id="321" name="Google Shape;321;p39"/>
            <p:cNvSpPr txBox="1"/>
            <p:nvPr/>
          </p:nvSpPr>
          <p:spPr>
            <a:xfrm>
              <a:off x="1082374" y="4355"/>
              <a:ext cx="676500" cy="294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entury Schoolbook"/>
                <a:buNone/>
              </a:pPr>
              <a:r>
                <a:rPr b="0" i="0" lang="en-US" sz="1200" u="none" cap="none" strike="noStrike">
                  <a:solidFill>
                    <a:srgbClr val="000000"/>
                  </a:solidFill>
                  <a:latin typeface="Century Schoolbook"/>
                  <a:ea typeface="Century Schoolbook"/>
                  <a:cs typeface="Century Schoolbook"/>
                  <a:sym typeface="Century Schoolbook"/>
                </a:rPr>
                <a:t>no</a:t>
              </a:r>
              <a:endParaRPr/>
            </a:p>
          </p:txBody>
        </p:sp>
      </p:grpSp>
      <p:sp>
        <p:nvSpPr>
          <p:cNvPr id="322" name="Google Shape;322;p39"/>
          <p:cNvSpPr/>
          <p:nvPr/>
        </p:nvSpPr>
        <p:spPr>
          <a:xfrm>
            <a:off x="-1" y="236765"/>
            <a:ext cx="21336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23" name="Google Shape;323;p39"/>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Flowcharts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p:nvPr/>
        </p:nvSpPr>
        <p:spPr>
          <a:xfrm>
            <a:off x="0" y="236775"/>
            <a:ext cx="29820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29" name="Google Shape;329;p40"/>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Flowchart</a:t>
            </a:r>
            <a:r>
              <a:rPr lang="en-US" sz="2400"/>
              <a:t> example</a:t>
            </a:r>
            <a:endParaRPr/>
          </a:p>
        </p:txBody>
      </p:sp>
      <p:grpSp>
        <p:nvGrpSpPr>
          <p:cNvPr id="330" name="Google Shape;330;p40"/>
          <p:cNvGrpSpPr/>
          <p:nvPr/>
        </p:nvGrpSpPr>
        <p:grpSpPr>
          <a:xfrm>
            <a:off x="473614" y="934338"/>
            <a:ext cx="3930709" cy="3608977"/>
            <a:chOff x="0" y="0"/>
            <a:chExt cx="3930709" cy="4811970"/>
          </a:xfrm>
        </p:grpSpPr>
        <p:cxnSp>
          <p:nvCxnSpPr>
            <p:cNvPr id="331" name="Google Shape;331;p40"/>
            <p:cNvCxnSpPr/>
            <p:nvPr/>
          </p:nvCxnSpPr>
          <p:spPr>
            <a:xfrm rot="10800000">
              <a:off x="1308624" y="4630174"/>
              <a:ext cx="1663800" cy="0"/>
            </a:xfrm>
            <a:prstGeom prst="straightConnector1">
              <a:avLst/>
            </a:prstGeom>
            <a:noFill/>
            <a:ln cap="flat" cmpd="sng" w="12700">
              <a:solidFill>
                <a:srgbClr val="000000"/>
              </a:solidFill>
              <a:prstDash val="solid"/>
              <a:round/>
              <a:headEnd len="sm" w="sm" type="none"/>
              <a:tailEnd len="med" w="med" type="triangle"/>
            </a:ln>
          </p:spPr>
        </p:cxnSp>
        <p:sp>
          <p:nvSpPr>
            <p:cNvPr id="332" name="Google Shape;332;p40"/>
            <p:cNvSpPr/>
            <p:nvPr/>
          </p:nvSpPr>
          <p:spPr>
            <a:xfrm>
              <a:off x="0" y="1209167"/>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3" name="Google Shape;333;p40"/>
            <p:cNvSpPr/>
            <p:nvPr/>
          </p:nvSpPr>
          <p:spPr>
            <a:xfrm>
              <a:off x="27689" y="505308"/>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4" name="Google Shape;334;p40"/>
            <p:cNvSpPr/>
            <p:nvPr/>
          </p:nvSpPr>
          <p:spPr>
            <a:xfrm>
              <a:off x="313919" y="2833916"/>
              <a:ext cx="1353000" cy="474000"/>
            </a:xfrm>
            <a:prstGeom prst="rect">
              <a:avLst/>
            </a:prstGeom>
            <a:solidFill>
              <a:srgbClr val="A6A6A6">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5" name="Google Shape;335;p40"/>
            <p:cNvSpPr txBox="1"/>
            <p:nvPr/>
          </p:nvSpPr>
          <p:spPr>
            <a:xfrm>
              <a:off x="292580" y="477511"/>
              <a:ext cx="1365600" cy="492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Read Selling Price (SP)</a:t>
              </a:r>
              <a:endParaRPr/>
            </a:p>
          </p:txBody>
        </p:sp>
        <p:sp>
          <p:nvSpPr>
            <p:cNvPr id="336" name="Google Shape;336;p40"/>
            <p:cNvSpPr/>
            <p:nvPr/>
          </p:nvSpPr>
          <p:spPr>
            <a:xfrm>
              <a:off x="615703" y="7839"/>
              <a:ext cx="607200" cy="277200"/>
            </a:xfrm>
            <a:prstGeom prst="roundRect">
              <a:avLst>
                <a:gd fmla="val 50000" name="adj"/>
              </a:avLst>
            </a:prstGeom>
            <a:solidFill>
              <a:srgbClr val="2DF460">
                <a:alpha val="8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7" name="Google Shape;337;p40"/>
            <p:cNvSpPr txBox="1"/>
            <p:nvPr/>
          </p:nvSpPr>
          <p:spPr>
            <a:xfrm>
              <a:off x="638847" y="0"/>
              <a:ext cx="5307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start</a:t>
              </a:r>
              <a:endParaRPr/>
            </a:p>
          </p:txBody>
        </p:sp>
        <p:sp>
          <p:nvSpPr>
            <p:cNvPr id="338" name="Google Shape;338;p40"/>
            <p:cNvSpPr/>
            <p:nvPr/>
          </p:nvSpPr>
          <p:spPr>
            <a:xfrm>
              <a:off x="79754" y="2012570"/>
              <a:ext cx="1724100" cy="524700"/>
            </a:xfrm>
            <a:prstGeom prst="diamond">
              <a:avLst/>
            </a:prstGeom>
            <a:solidFill>
              <a:srgbClr val="FF0000">
                <a:alpha val="549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 name="Google Shape;339;p40"/>
            <p:cNvSpPr txBox="1"/>
            <p:nvPr/>
          </p:nvSpPr>
          <p:spPr>
            <a:xfrm>
              <a:off x="143444" y="2159328"/>
              <a:ext cx="16638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SP &gt;= CP</a:t>
              </a:r>
              <a:endParaRPr/>
            </a:p>
          </p:txBody>
        </p:sp>
        <p:sp>
          <p:nvSpPr>
            <p:cNvPr id="340" name="Google Shape;340;p40"/>
            <p:cNvSpPr txBox="1"/>
            <p:nvPr/>
          </p:nvSpPr>
          <p:spPr>
            <a:xfrm>
              <a:off x="1658746" y="1900520"/>
              <a:ext cx="483000" cy="3282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B050"/>
                </a:buClr>
                <a:buSzPts val="1000"/>
                <a:buFont typeface="Helvetica Neue"/>
                <a:buNone/>
              </a:pPr>
              <a:r>
                <a:rPr b="0" i="0" lang="en-US" sz="1000" u="none" cap="none" strike="noStrike">
                  <a:solidFill>
                    <a:srgbClr val="00B050"/>
                  </a:solidFill>
                  <a:latin typeface="Helvetica Neue"/>
                  <a:ea typeface="Helvetica Neue"/>
                  <a:cs typeface="Helvetica Neue"/>
                  <a:sym typeface="Helvetica Neue"/>
                </a:rPr>
                <a:t>✔️</a:t>
              </a:r>
              <a:endParaRPr/>
            </a:p>
          </p:txBody>
        </p:sp>
        <p:sp>
          <p:nvSpPr>
            <p:cNvPr id="341" name="Google Shape;341;p40"/>
            <p:cNvSpPr txBox="1"/>
            <p:nvPr/>
          </p:nvSpPr>
          <p:spPr>
            <a:xfrm>
              <a:off x="1051071" y="2480957"/>
              <a:ext cx="263700" cy="3282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a:t>
              </a:r>
              <a:endParaRPr/>
            </a:p>
          </p:txBody>
        </p:sp>
        <p:cxnSp>
          <p:nvCxnSpPr>
            <p:cNvPr id="342" name="Google Shape;342;p40"/>
            <p:cNvCxnSpPr/>
            <p:nvPr/>
          </p:nvCxnSpPr>
          <p:spPr>
            <a:xfrm>
              <a:off x="919254" y="285157"/>
              <a:ext cx="0" cy="232200"/>
            </a:xfrm>
            <a:prstGeom prst="straightConnector1">
              <a:avLst/>
            </a:prstGeom>
            <a:noFill/>
            <a:ln cap="flat" cmpd="sng" w="12700">
              <a:solidFill>
                <a:srgbClr val="000000"/>
              </a:solidFill>
              <a:prstDash val="solid"/>
              <a:round/>
              <a:headEnd len="sm" w="sm" type="none"/>
              <a:tailEnd len="med" w="med" type="triangle"/>
            </a:ln>
          </p:spPr>
        </p:cxnSp>
        <p:cxnSp>
          <p:nvCxnSpPr>
            <p:cNvPr id="343" name="Google Shape;343;p40"/>
            <p:cNvCxnSpPr/>
            <p:nvPr/>
          </p:nvCxnSpPr>
          <p:spPr>
            <a:xfrm>
              <a:off x="952261" y="1637216"/>
              <a:ext cx="0" cy="370800"/>
            </a:xfrm>
            <a:prstGeom prst="straightConnector1">
              <a:avLst/>
            </a:prstGeom>
            <a:noFill/>
            <a:ln cap="flat" cmpd="sng" w="12700">
              <a:solidFill>
                <a:srgbClr val="000000"/>
              </a:solidFill>
              <a:prstDash val="solid"/>
              <a:round/>
              <a:headEnd len="sm" w="sm" type="none"/>
              <a:tailEnd len="med" w="med" type="triangle"/>
            </a:ln>
          </p:spPr>
        </p:cxnSp>
        <p:cxnSp>
          <p:nvCxnSpPr>
            <p:cNvPr id="344" name="Google Shape;344;p40"/>
            <p:cNvCxnSpPr/>
            <p:nvPr/>
          </p:nvCxnSpPr>
          <p:spPr>
            <a:xfrm>
              <a:off x="990361" y="2542320"/>
              <a:ext cx="0" cy="283800"/>
            </a:xfrm>
            <a:prstGeom prst="straightConnector1">
              <a:avLst/>
            </a:prstGeom>
            <a:noFill/>
            <a:ln cap="flat" cmpd="sng" w="12700">
              <a:solidFill>
                <a:srgbClr val="000000"/>
              </a:solidFill>
              <a:prstDash val="solid"/>
              <a:round/>
              <a:headEnd len="sm" w="sm" type="none"/>
              <a:tailEnd len="med" w="med" type="triangle"/>
            </a:ln>
          </p:spPr>
        </p:cxnSp>
        <p:cxnSp>
          <p:nvCxnSpPr>
            <p:cNvPr id="345" name="Google Shape;345;p40"/>
            <p:cNvCxnSpPr/>
            <p:nvPr/>
          </p:nvCxnSpPr>
          <p:spPr>
            <a:xfrm>
              <a:off x="1774500" y="2274900"/>
              <a:ext cx="530700" cy="0"/>
            </a:xfrm>
            <a:prstGeom prst="straightConnector1">
              <a:avLst/>
            </a:prstGeom>
            <a:noFill/>
            <a:ln cap="flat" cmpd="sng" w="12700">
              <a:solidFill>
                <a:srgbClr val="000000"/>
              </a:solidFill>
              <a:prstDash val="solid"/>
              <a:round/>
              <a:headEnd len="sm" w="sm" type="none"/>
              <a:tailEnd len="med" w="med" type="triangle"/>
            </a:ln>
          </p:spPr>
        </p:cxnSp>
        <p:sp>
          <p:nvSpPr>
            <p:cNvPr id="346" name="Google Shape;346;p40"/>
            <p:cNvSpPr/>
            <p:nvPr/>
          </p:nvSpPr>
          <p:spPr>
            <a:xfrm>
              <a:off x="2297743" y="2037832"/>
              <a:ext cx="1353000" cy="474000"/>
            </a:xfrm>
            <a:prstGeom prst="rect">
              <a:avLst/>
            </a:prstGeom>
            <a:solidFill>
              <a:srgbClr val="A6A6A6">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7" name="Google Shape;347;p40"/>
            <p:cNvSpPr txBox="1"/>
            <p:nvPr/>
          </p:nvSpPr>
          <p:spPr>
            <a:xfrm>
              <a:off x="2391383" y="2159328"/>
              <a:ext cx="11655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Profit = SP - CP</a:t>
              </a:r>
              <a:endParaRPr/>
            </a:p>
          </p:txBody>
        </p:sp>
        <p:cxnSp>
          <p:nvCxnSpPr>
            <p:cNvPr id="348" name="Google Shape;348;p40"/>
            <p:cNvCxnSpPr/>
            <p:nvPr/>
          </p:nvCxnSpPr>
          <p:spPr>
            <a:xfrm rot="10800000">
              <a:off x="2968011" y="4044431"/>
              <a:ext cx="0" cy="576900"/>
            </a:xfrm>
            <a:prstGeom prst="straightConnector1">
              <a:avLst/>
            </a:prstGeom>
            <a:noFill/>
            <a:ln cap="flat" cmpd="sng" w="12700">
              <a:solidFill>
                <a:srgbClr val="000000"/>
              </a:solidFill>
              <a:prstDash val="solid"/>
              <a:round/>
              <a:headEnd len="sm" w="sm" type="none"/>
              <a:tailEnd len="sm" w="sm" type="none"/>
            </a:ln>
          </p:spPr>
        </p:cxnSp>
        <p:sp>
          <p:nvSpPr>
            <p:cNvPr id="349" name="Google Shape;349;p40"/>
            <p:cNvSpPr txBox="1"/>
            <p:nvPr/>
          </p:nvSpPr>
          <p:spPr>
            <a:xfrm>
              <a:off x="428568" y="2955412"/>
              <a:ext cx="11385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Loss = CP - SP</a:t>
              </a:r>
              <a:endParaRPr/>
            </a:p>
          </p:txBody>
        </p:sp>
        <p:cxnSp>
          <p:nvCxnSpPr>
            <p:cNvPr id="350" name="Google Shape;350;p40"/>
            <p:cNvCxnSpPr/>
            <p:nvPr/>
          </p:nvCxnSpPr>
          <p:spPr>
            <a:xfrm>
              <a:off x="997856" y="3331228"/>
              <a:ext cx="0" cy="307200"/>
            </a:xfrm>
            <a:prstGeom prst="straightConnector1">
              <a:avLst/>
            </a:prstGeom>
            <a:noFill/>
            <a:ln cap="flat" cmpd="sng" w="12700">
              <a:solidFill>
                <a:srgbClr val="000000"/>
              </a:solidFill>
              <a:prstDash val="solid"/>
              <a:round/>
              <a:headEnd len="sm" w="sm" type="none"/>
              <a:tailEnd len="med" w="med" type="triangle"/>
            </a:ln>
          </p:spPr>
        </p:cxnSp>
        <p:cxnSp>
          <p:nvCxnSpPr>
            <p:cNvPr id="351" name="Google Shape;351;p40"/>
            <p:cNvCxnSpPr/>
            <p:nvPr/>
          </p:nvCxnSpPr>
          <p:spPr>
            <a:xfrm>
              <a:off x="997856" y="4034769"/>
              <a:ext cx="0" cy="434400"/>
            </a:xfrm>
            <a:prstGeom prst="straightConnector1">
              <a:avLst/>
            </a:prstGeom>
            <a:noFill/>
            <a:ln cap="flat" cmpd="sng" w="12700">
              <a:solidFill>
                <a:srgbClr val="000000"/>
              </a:solidFill>
              <a:prstDash val="solid"/>
              <a:round/>
              <a:headEnd len="sm" w="sm" type="none"/>
              <a:tailEnd len="med" w="med" type="triangle"/>
            </a:ln>
          </p:spPr>
        </p:cxnSp>
        <p:sp>
          <p:nvSpPr>
            <p:cNvPr id="352" name="Google Shape;352;p40"/>
            <p:cNvSpPr/>
            <p:nvPr/>
          </p:nvSpPr>
          <p:spPr>
            <a:xfrm>
              <a:off x="694306" y="4491411"/>
              <a:ext cx="607200" cy="277200"/>
            </a:xfrm>
            <a:prstGeom prst="roundRect">
              <a:avLst>
                <a:gd fmla="val 50000" name="adj"/>
              </a:avLst>
            </a:prstGeom>
            <a:solidFill>
              <a:srgbClr val="2DF460">
                <a:alpha val="8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3" name="Google Shape;353;p40"/>
            <p:cNvSpPr txBox="1"/>
            <p:nvPr/>
          </p:nvSpPr>
          <p:spPr>
            <a:xfrm>
              <a:off x="740026" y="4504170"/>
              <a:ext cx="5307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stop</a:t>
              </a:r>
              <a:endParaRPr/>
            </a:p>
          </p:txBody>
        </p:sp>
        <p:cxnSp>
          <p:nvCxnSpPr>
            <p:cNvPr id="354" name="Google Shape;354;p40"/>
            <p:cNvCxnSpPr/>
            <p:nvPr/>
          </p:nvCxnSpPr>
          <p:spPr>
            <a:xfrm>
              <a:off x="941831" y="955001"/>
              <a:ext cx="0" cy="232200"/>
            </a:xfrm>
            <a:prstGeom prst="straightConnector1">
              <a:avLst/>
            </a:prstGeom>
            <a:noFill/>
            <a:ln cap="flat" cmpd="sng" w="12700">
              <a:solidFill>
                <a:srgbClr val="000000"/>
              </a:solidFill>
              <a:prstDash val="solid"/>
              <a:round/>
              <a:headEnd len="sm" w="sm" type="none"/>
              <a:tailEnd len="med" w="med" type="triangle"/>
            </a:ln>
          </p:spPr>
        </p:cxnSp>
        <p:sp>
          <p:nvSpPr>
            <p:cNvPr id="355" name="Google Shape;355;p40"/>
            <p:cNvSpPr txBox="1"/>
            <p:nvPr/>
          </p:nvSpPr>
          <p:spPr>
            <a:xfrm>
              <a:off x="322580" y="1189003"/>
              <a:ext cx="1365600" cy="492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Read Cost Price </a:t>
              </a:r>
              <a:endParaRPr/>
            </a:p>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(CP)</a:t>
              </a:r>
              <a:endParaRPr/>
            </a:p>
          </p:txBody>
        </p:sp>
        <p:sp>
          <p:nvSpPr>
            <p:cNvPr id="356" name="Google Shape;356;p40"/>
            <p:cNvSpPr/>
            <p:nvPr/>
          </p:nvSpPr>
          <p:spPr>
            <a:xfrm>
              <a:off x="25400" y="3644941"/>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7" name="Google Shape;357;p40"/>
            <p:cNvSpPr/>
            <p:nvPr/>
          </p:nvSpPr>
          <p:spPr>
            <a:xfrm>
              <a:off x="2005339" y="3657544"/>
              <a:ext cx="1925370" cy="421686"/>
            </a:xfrm>
            <a:custGeom>
              <a:rect b="b" l="l" r="r" t="t"/>
              <a:pathLst>
                <a:path extrusionOk="0" h="21600" w="21600">
                  <a:moveTo>
                    <a:pt x="0" y="21600"/>
                  </a:moveTo>
                  <a:lnTo>
                    <a:pt x="5487" y="0"/>
                  </a:lnTo>
                  <a:lnTo>
                    <a:pt x="21600" y="0"/>
                  </a:lnTo>
                  <a:lnTo>
                    <a:pt x="16113" y="21600"/>
                  </a:lnTo>
                  <a:close/>
                </a:path>
              </a:pathLst>
            </a:custGeom>
            <a:solidFill>
              <a:srgbClr val="945C0F">
                <a:alpha val="49800"/>
              </a:srgbClr>
            </a:solidFill>
            <a:ln cap="flat" cmpd="sng" w="12700">
              <a:solidFill>
                <a:srgbClr val="000000"/>
              </a:solidFill>
              <a:prstDash val="solid"/>
              <a:round/>
              <a:headEnd len="sm" w="sm" type="none"/>
              <a:tailEnd len="sm" w="sm" type="none"/>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8" name="Google Shape;358;p40"/>
            <p:cNvSpPr txBox="1"/>
            <p:nvPr/>
          </p:nvSpPr>
          <p:spPr>
            <a:xfrm>
              <a:off x="236463" y="3714808"/>
              <a:ext cx="13656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Output Loss</a:t>
              </a:r>
              <a:endParaRPr/>
            </a:p>
          </p:txBody>
        </p:sp>
        <p:sp>
          <p:nvSpPr>
            <p:cNvPr id="359" name="Google Shape;359;p40"/>
            <p:cNvSpPr txBox="1"/>
            <p:nvPr/>
          </p:nvSpPr>
          <p:spPr>
            <a:xfrm>
              <a:off x="2285220" y="3741730"/>
              <a:ext cx="1365600" cy="3078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Century Schoolbook"/>
                <a:buNone/>
              </a:pPr>
              <a:r>
                <a:rPr b="1" i="0" lang="en-US" sz="900" u="none" cap="none" strike="noStrike">
                  <a:solidFill>
                    <a:srgbClr val="000000"/>
                  </a:solidFill>
                  <a:latin typeface="Century Schoolbook"/>
                  <a:ea typeface="Century Schoolbook"/>
                  <a:cs typeface="Century Schoolbook"/>
                  <a:sym typeface="Century Schoolbook"/>
                </a:rPr>
                <a:t>Output Profit</a:t>
              </a:r>
              <a:endParaRPr/>
            </a:p>
          </p:txBody>
        </p:sp>
        <p:cxnSp>
          <p:nvCxnSpPr>
            <p:cNvPr id="360" name="Google Shape;360;p40"/>
            <p:cNvCxnSpPr/>
            <p:nvPr/>
          </p:nvCxnSpPr>
          <p:spPr>
            <a:xfrm>
              <a:off x="2974185" y="2543575"/>
              <a:ext cx="0" cy="1122000"/>
            </a:xfrm>
            <a:prstGeom prst="straightConnector1">
              <a:avLst/>
            </a:prstGeom>
            <a:noFill/>
            <a:ln cap="flat" cmpd="sng" w="12700">
              <a:solidFill>
                <a:srgbClr val="000000"/>
              </a:solidFill>
              <a:prstDash val="solid"/>
              <a:round/>
              <a:headEnd len="sm" w="sm" type="none"/>
              <a:tailEnd len="med" w="med" type="triangle"/>
            </a:ln>
          </p:spPr>
        </p:cxnSp>
      </p:grpSp>
      <p:sp>
        <p:nvSpPr>
          <p:cNvPr id="361" name="Google Shape;361;p40"/>
          <p:cNvSpPr txBox="1"/>
          <p:nvPr/>
        </p:nvSpPr>
        <p:spPr>
          <a:xfrm>
            <a:off x="4651025" y="766100"/>
            <a:ext cx="41769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The program starts and reads selling price as SP</a:t>
            </a:r>
            <a:endParaRPr sz="1800"/>
          </a:p>
          <a:p>
            <a:pPr indent="-342900" lvl="0" marL="457200" rtl="0" algn="l">
              <a:spcBef>
                <a:spcPts val="0"/>
              </a:spcBef>
              <a:spcAft>
                <a:spcPts val="0"/>
              </a:spcAft>
              <a:buSzPts val="1800"/>
              <a:buChar char="●"/>
            </a:pPr>
            <a:r>
              <a:rPr lang="en-US" sz="1800"/>
              <a:t>Then reads cost price as CP</a:t>
            </a:r>
            <a:endParaRPr sz="1800"/>
          </a:p>
          <a:p>
            <a:pPr indent="-342900" lvl="0" marL="457200" rtl="0" algn="l">
              <a:spcBef>
                <a:spcPts val="0"/>
              </a:spcBef>
              <a:spcAft>
                <a:spcPts val="0"/>
              </a:spcAft>
              <a:buSzPts val="1800"/>
              <a:buChar char="●"/>
            </a:pPr>
            <a:r>
              <a:rPr lang="en-US" sz="1800"/>
              <a:t>The program tests if SP is larger than or equal CP</a:t>
            </a:r>
            <a:endParaRPr sz="1800"/>
          </a:p>
          <a:p>
            <a:pPr indent="-342900" lvl="0" marL="457200" rtl="0" algn="l">
              <a:spcBef>
                <a:spcPts val="0"/>
              </a:spcBef>
              <a:spcAft>
                <a:spcPts val="0"/>
              </a:spcAft>
              <a:buSzPts val="1800"/>
              <a:buChar char="●"/>
            </a:pPr>
            <a:r>
              <a:rPr lang="en-US" sz="1800"/>
              <a:t>If the condition is true, </a:t>
            </a:r>
            <a:br>
              <a:rPr lang="en-US" sz="1800"/>
            </a:br>
            <a:r>
              <a:rPr lang="en-US" sz="1800"/>
              <a:t>it takes the right path:</a:t>
            </a:r>
            <a:endParaRPr sz="1800"/>
          </a:p>
          <a:p>
            <a:pPr indent="-342900" lvl="1" marL="914400" rtl="0" algn="l">
              <a:spcBef>
                <a:spcPts val="0"/>
              </a:spcBef>
              <a:spcAft>
                <a:spcPts val="0"/>
              </a:spcAft>
              <a:buSzPts val="1800"/>
              <a:buChar char="○"/>
            </a:pPr>
            <a:r>
              <a:rPr lang="en-US" sz="1800"/>
              <a:t>Calculate profit as SP-CP</a:t>
            </a:r>
            <a:endParaRPr sz="1800"/>
          </a:p>
          <a:p>
            <a:pPr indent="-342900" lvl="1" marL="914400" rtl="0" algn="l">
              <a:spcBef>
                <a:spcPts val="0"/>
              </a:spcBef>
              <a:spcAft>
                <a:spcPts val="0"/>
              </a:spcAft>
              <a:buSzPts val="1800"/>
              <a:buChar char="○"/>
            </a:pPr>
            <a:r>
              <a:rPr lang="en-US" sz="1800"/>
              <a:t>Output profit</a:t>
            </a:r>
            <a:endParaRPr sz="1800"/>
          </a:p>
          <a:p>
            <a:pPr indent="-342900" lvl="0" marL="457200" rtl="0" algn="l">
              <a:spcBef>
                <a:spcPts val="0"/>
              </a:spcBef>
              <a:spcAft>
                <a:spcPts val="0"/>
              </a:spcAft>
              <a:buSzPts val="1800"/>
              <a:buChar char="●"/>
            </a:pPr>
            <a:r>
              <a:rPr lang="en-US" sz="1800"/>
              <a:t>if the condition is false, </a:t>
            </a:r>
            <a:br>
              <a:rPr lang="en-US" sz="1800"/>
            </a:br>
            <a:r>
              <a:rPr lang="en-US" sz="1800"/>
              <a:t>it takes the </a:t>
            </a:r>
            <a:r>
              <a:rPr lang="en-US" sz="1800"/>
              <a:t>bottom</a:t>
            </a:r>
            <a:r>
              <a:rPr lang="en-US" sz="1800"/>
              <a:t> path:</a:t>
            </a:r>
            <a:endParaRPr sz="1800"/>
          </a:p>
          <a:p>
            <a:pPr indent="-342900" lvl="1" marL="914400" rtl="0" algn="l">
              <a:spcBef>
                <a:spcPts val="0"/>
              </a:spcBef>
              <a:spcAft>
                <a:spcPts val="0"/>
              </a:spcAft>
              <a:buSzPts val="1800"/>
              <a:buChar char="○"/>
            </a:pPr>
            <a:r>
              <a:rPr lang="en-US" sz="1800"/>
              <a:t>Calculate loss as CP - SP</a:t>
            </a:r>
            <a:endParaRPr sz="1800"/>
          </a:p>
          <a:p>
            <a:pPr indent="-342900" lvl="1" marL="914400" rtl="0" algn="l">
              <a:spcBef>
                <a:spcPts val="0"/>
              </a:spcBef>
              <a:spcAft>
                <a:spcPts val="0"/>
              </a:spcAft>
              <a:buSzPts val="1800"/>
              <a:buChar char="○"/>
            </a:pPr>
            <a:r>
              <a:rPr lang="en-US" sz="1800"/>
              <a:t>Then output loss</a:t>
            </a:r>
            <a:endParaRPr sz="1800"/>
          </a:p>
          <a:p>
            <a:pPr indent="-342900" lvl="0" marL="457200" rtl="0" algn="l">
              <a:spcBef>
                <a:spcPts val="0"/>
              </a:spcBef>
              <a:spcAft>
                <a:spcPts val="0"/>
              </a:spcAft>
              <a:buSzPts val="1800"/>
              <a:buChar char="●"/>
            </a:pPr>
            <a:r>
              <a:rPr lang="en-US" sz="1800"/>
              <a:t>Program ends</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p:nvPr/>
        </p:nvSpPr>
        <p:spPr>
          <a:xfrm>
            <a:off x="0" y="236775"/>
            <a:ext cx="29820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67" name="Google Shape;367;p41"/>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Flowchart</a:t>
            </a:r>
            <a:r>
              <a:rPr lang="en-US" sz="2400"/>
              <a:t> example</a:t>
            </a:r>
            <a:endParaRPr/>
          </a:p>
        </p:txBody>
      </p:sp>
      <p:pic>
        <p:nvPicPr>
          <p:cNvPr id="368" name="Google Shape;368;p41"/>
          <p:cNvPicPr preferRelativeResize="0"/>
          <p:nvPr/>
        </p:nvPicPr>
        <p:blipFill>
          <a:blip r:embed="rId3">
            <a:alphaModFix/>
          </a:blip>
          <a:stretch>
            <a:fillRect/>
          </a:stretch>
        </p:blipFill>
        <p:spPr>
          <a:xfrm>
            <a:off x="1999225" y="739840"/>
            <a:ext cx="5088002" cy="4169335"/>
          </a:xfrm>
          <a:prstGeom prst="rect">
            <a:avLst/>
          </a:prstGeom>
          <a:noFill/>
          <a:ln>
            <a:noFill/>
          </a:ln>
        </p:spPr>
      </p:pic>
      <p:sp>
        <p:nvSpPr>
          <p:cNvPr id="369" name="Google Shape;369;p41"/>
          <p:cNvSpPr txBox="1"/>
          <p:nvPr/>
        </p:nvSpPr>
        <p:spPr>
          <a:xfrm>
            <a:off x="414450" y="4539875"/>
            <a:ext cx="831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https://www.reddit.com/r/ProgrammerHumor/comments/7etmm1/a_diagram_to_help_you_decide_whether_blockchain/</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p:nvPr/>
        </p:nvSpPr>
        <p:spPr>
          <a:xfrm>
            <a:off x="0" y="236775"/>
            <a:ext cx="34380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75" name="Google Shape;375;p42"/>
          <p:cNvSpPr txBox="1"/>
          <p:nvPr>
            <p:ph idx="4294967295" type="title"/>
          </p:nvPr>
        </p:nvSpPr>
        <p:spPr>
          <a:xfrm>
            <a:off x="272142" y="236765"/>
            <a:ext cx="7957500" cy="432600"/>
          </a:xfrm>
          <a:prstGeom prst="rect">
            <a:avLst/>
          </a:prstGeom>
          <a:noFill/>
          <a:ln>
            <a:noFill/>
          </a:ln>
        </p:spPr>
        <p:txBody>
          <a:bodyPr anchorCtr="0" anchor="ctr" bIns="45700" lIns="45700" spcFirstLastPara="1" rIns="45700" wrap="square" tIns="45700">
            <a:normAutofit fontScale="90000"/>
          </a:bodyPr>
          <a:lstStyle/>
          <a:p>
            <a:pPr indent="0" lvl="0" marL="0" marR="0" rtl="0" algn="l">
              <a:lnSpc>
                <a:spcPct val="100000"/>
              </a:lnSpc>
              <a:spcBef>
                <a:spcPts val="0"/>
              </a:spcBef>
              <a:spcAft>
                <a:spcPts val="0"/>
              </a:spcAft>
              <a:buClr>
                <a:srgbClr val="000000"/>
              </a:buClr>
              <a:buSzPct val="100000"/>
              <a:buFont typeface="Century Schoolbook"/>
              <a:buNone/>
            </a:pPr>
            <a:r>
              <a:rPr lang="en-US" sz="2400"/>
              <a:t>Abstract Data Structures</a:t>
            </a:r>
            <a:endParaRPr/>
          </a:p>
        </p:txBody>
      </p:sp>
      <p:sp>
        <p:nvSpPr>
          <p:cNvPr id="376" name="Google Shape;376;p42"/>
          <p:cNvSpPr txBox="1"/>
          <p:nvPr/>
        </p:nvSpPr>
        <p:spPr>
          <a:xfrm>
            <a:off x="372292" y="772117"/>
            <a:ext cx="8399400" cy="2247300"/>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chemeClr val="dk2"/>
              </a:buClr>
              <a:buSzPts val="2000"/>
              <a:buAutoNum type="arabicPeriod"/>
            </a:pPr>
            <a:r>
              <a:rPr i="0" lang="en-US" sz="2000" cap="none" strike="noStrike">
                <a:solidFill>
                  <a:schemeClr val="dk2"/>
                </a:solidFill>
              </a:rPr>
              <a:t>Algorithms</a:t>
            </a:r>
            <a:endParaRPr>
              <a:solidFill>
                <a:schemeClr val="dk2"/>
              </a:solidFill>
            </a:endParaRPr>
          </a:p>
          <a:p>
            <a:pPr indent="-457200" lvl="0" marL="457200" marR="0" rtl="0" algn="l">
              <a:lnSpc>
                <a:spcPct val="100000"/>
              </a:lnSpc>
              <a:spcBef>
                <a:spcPts val="1200"/>
              </a:spcBef>
              <a:spcAft>
                <a:spcPts val="0"/>
              </a:spcAft>
              <a:buClr>
                <a:schemeClr val="dk2"/>
              </a:buClr>
              <a:buSzPts val="2000"/>
              <a:buAutoNum type="arabicPeriod"/>
            </a:pPr>
            <a:r>
              <a:rPr i="0" lang="en-US" sz="2000" cap="none" strike="noStrike">
                <a:solidFill>
                  <a:schemeClr val="dk2"/>
                </a:solidFill>
              </a:rPr>
              <a:t>Representation of </a:t>
            </a:r>
            <a:r>
              <a:rPr lang="en-US" sz="2000">
                <a:solidFill>
                  <a:schemeClr val="dk2"/>
                </a:solidFill>
              </a:rPr>
              <a:t>Algorithms</a:t>
            </a:r>
            <a:endParaRPr>
              <a:solidFill>
                <a:schemeClr val="dk2"/>
              </a:solidFill>
            </a:endParaRPr>
          </a:p>
          <a:p>
            <a:pPr indent="-457200" lvl="0" marL="457200" marR="0" rtl="0" algn="l">
              <a:lnSpc>
                <a:spcPct val="100000"/>
              </a:lnSpc>
              <a:spcBef>
                <a:spcPts val="1200"/>
              </a:spcBef>
              <a:spcAft>
                <a:spcPts val="0"/>
              </a:spcAft>
              <a:buClr>
                <a:schemeClr val="dk1"/>
              </a:buClr>
              <a:buSzPts val="2000"/>
              <a:buAutoNum type="arabicPeriod"/>
            </a:pPr>
            <a:r>
              <a:rPr i="0" lang="en-US" sz="2000" u="none" cap="none" strike="noStrike">
                <a:solidFill>
                  <a:schemeClr val="dk1"/>
                </a:solidFill>
              </a:rPr>
              <a:t>Abstract Data Structures</a:t>
            </a:r>
            <a:r>
              <a:rPr lang="en-US" sz="2000">
                <a:solidFill>
                  <a:schemeClr val="dk1"/>
                </a:solidFill>
              </a:rPr>
              <a:t> </a:t>
            </a:r>
            <a:endParaRPr sz="2000">
              <a:solidFill>
                <a:schemeClr val="dk1"/>
              </a:solidFill>
            </a:endParaRPr>
          </a:p>
          <a:p>
            <a:pPr indent="-355600" lvl="1" marL="914400" marR="0" rtl="0" algn="l">
              <a:lnSpc>
                <a:spcPct val="100000"/>
              </a:lnSpc>
              <a:spcBef>
                <a:spcPts val="1200"/>
              </a:spcBef>
              <a:spcAft>
                <a:spcPts val="0"/>
              </a:spcAft>
              <a:buClr>
                <a:schemeClr val="dk1"/>
              </a:buClr>
              <a:buSzPts val="2000"/>
              <a:buChar char="○"/>
            </a:pPr>
            <a:r>
              <a:rPr lang="en-US" sz="2000">
                <a:solidFill>
                  <a:schemeClr val="dk1"/>
                </a:solidFill>
              </a:rPr>
              <a:t>Queues and Stacks</a:t>
            </a:r>
            <a:endParaRPr sz="2000">
              <a:solidFill>
                <a:schemeClr val="dk1"/>
              </a:solidFill>
            </a:endParaRPr>
          </a:p>
          <a:p>
            <a:pPr indent="-355600" lvl="1" marL="914400" marR="0" rtl="0" algn="l">
              <a:lnSpc>
                <a:spcPct val="100000"/>
              </a:lnSpc>
              <a:spcBef>
                <a:spcPts val="1200"/>
              </a:spcBef>
              <a:spcAft>
                <a:spcPts val="0"/>
              </a:spcAft>
              <a:buClr>
                <a:schemeClr val="dk1"/>
              </a:buClr>
              <a:buSzPts val="2000"/>
              <a:buChar char="○"/>
            </a:pPr>
            <a:r>
              <a:rPr lang="en-US" sz="2000">
                <a:solidFill>
                  <a:schemeClr val="dk1"/>
                </a:solidFill>
              </a:rPr>
              <a:t>Graphs</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nvSpPr>
        <p:spPr>
          <a:xfrm>
            <a:off x="372292" y="775842"/>
            <a:ext cx="8399400" cy="3874200"/>
          </a:xfrm>
          <a:prstGeom prst="rect">
            <a:avLst/>
          </a:prstGeom>
          <a:noFill/>
          <a:ln>
            <a:noFill/>
          </a:ln>
        </p:spPr>
        <p:txBody>
          <a:bodyPr anchorCtr="0" anchor="t" bIns="45700" lIns="45700" spcFirstLastPara="1" rIns="45700" wrap="square" tIns="45700">
            <a:spAutoFit/>
          </a:bodyPr>
          <a:lstStyle/>
          <a:p>
            <a:pPr indent="-342900" lvl="0" marL="4572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Characteristics</a:t>
            </a:r>
            <a:endParaRPr i="0" sz="1800" u="none" cap="none" strike="noStrike">
              <a:solidFill>
                <a:srgbClr val="000000"/>
              </a:solidFill>
            </a:endParaRPr>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represent data in a way best suited to our (algorithmic) needs</a:t>
            </a:r>
            <a:endParaRPr sz="1800"/>
          </a:p>
          <a:p>
            <a:pPr indent="-342900" lvl="2" marL="13716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arrangement, coding and link among data matter</a:t>
            </a:r>
            <a:endParaRPr sz="1800"/>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allow for administration and access to data in an efficient way</a:t>
            </a:r>
            <a:endParaRPr sz="1800"/>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exact specification is dependent on implementation and the use case</a:t>
            </a:r>
            <a:endParaRPr sz="1800"/>
          </a:p>
          <a:p>
            <a:pPr indent="-342900" lvl="0" marL="4572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We already saw a number of abstract data structures</a:t>
            </a:r>
            <a:endParaRPr i="0" sz="1800" u="none" cap="none" strike="noStrike">
              <a:solidFill>
                <a:srgbClr val="000000"/>
              </a:solidFill>
            </a:endParaRPr>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arrays</a:t>
            </a:r>
            <a:endParaRPr sz="1800"/>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linked lists</a:t>
            </a:r>
            <a:endParaRPr sz="1800"/>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heaps (= binary trees)</a:t>
            </a:r>
            <a:endParaRPr sz="1800"/>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associative arrays (= dictionaries)</a:t>
            </a:r>
            <a:endParaRPr sz="1800"/>
          </a:p>
          <a:p>
            <a:pPr indent="-342900" lvl="0" marL="4572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Choice of data structure matters a lot for performance of specific algorithms</a:t>
            </a:r>
            <a:endParaRPr sz="1800"/>
          </a:p>
          <a:p>
            <a:pPr indent="-342900" lvl="1" marL="9144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next: illustrative examples for each structure</a:t>
            </a:r>
            <a:endParaRPr sz="1800"/>
          </a:p>
        </p:txBody>
      </p:sp>
      <p:sp>
        <p:nvSpPr>
          <p:cNvPr id="382" name="Google Shape;382;p43"/>
          <p:cNvSpPr/>
          <p:nvPr/>
        </p:nvSpPr>
        <p:spPr>
          <a:xfrm>
            <a:off x="-2" y="236765"/>
            <a:ext cx="4107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83" name="Google Shape;383;p43"/>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Abstract Data Structures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4"/>
          <p:cNvSpPr txBox="1"/>
          <p:nvPr/>
        </p:nvSpPr>
        <p:spPr>
          <a:xfrm>
            <a:off x="372300" y="1000725"/>
            <a:ext cx="4405200" cy="3324600"/>
          </a:xfrm>
          <a:prstGeom prst="rect">
            <a:avLst/>
          </a:prstGeom>
          <a:noFill/>
          <a:ln>
            <a:noFill/>
          </a:ln>
        </p:spPr>
        <p:txBody>
          <a:bodyPr anchorCtr="0" anchor="t" bIns="45700" lIns="45700" spcFirstLastPara="1" rIns="45700" wrap="square" tIns="45700">
            <a:spAutoFit/>
          </a:bodyPr>
          <a:lstStyle/>
          <a:p>
            <a:pPr indent="-330200" lvl="0" marL="457200" marR="0" rtl="0" algn="l">
              <a:lnSpc>
                <a:spcPct val="100000"/>
              </a:lnSpc>
              <a:spcBef>
                <a:spcPts val="1000"/>
              </a:spcBef>
              <a:spcAft>
                <a:spcPts val="0"/>
              </a:spcAft>
              <a:buClr>
                <a:srgbClr val="000000"/>
              </a:buClr>
              <a:buSzPts val="1600"/>
              <a:buChar char="●"/>
            </a:pPr>
            <a:r>
              <a:rPr i="0" lang="en-US" sz="1600" u="none" cap="none" strike="noStrike">
                <a:solidFill>
                  <a:srgbClr val="000000"/>
                </a:solidFill>
              </a:rPr>
              <a:t>Linear data structure following the </a:t>
            </a:r>
            <a:br>
              <a:rPr i="0" lang="en-US" sz="1600" u="none" cap="none" strike="noStrike">
                <a:solidFill>
                  <a:srgbClr val="000000"/>
                </a:solidFill>
              </a:rPr>
            </a:br>
            <a:r>
              <a:rPr lang="en-US" sz="1600"/>
              <a:t>F</a:t>
            </a:r>
            <a:r>
              <a:rPr i="0" lang="en-US" sz="1600" u="none" cap="none" strike="noStrike">
                <a:solidFill>
                  <a:srgbClr val="000000"/>
                </a:solidFill>
              </a:rPr>
              <a:t>IFO principle: </a:t>
            </a:r>
            <a:r>
              <a:rPr lang="en-US" sz="1600"/>
              <a:t>First</a:t>
            </a:r>
            <a:r>
              <a:rPr i="0" lang="en-US" sz="1600" u="none" cap="none" strike="noStrike">
                <a:solidFill>
                  <a:srgbClr val="000000"/>
                </a:solidFill>
              </a:rPr>
              <a:t> In</a:t>
            </a:r>
            <a:r>
              <a:rPr lang="en-US" sz="1600"/>
              <a:t>, First Out</a:t>
            </a:r>
            <a:endParaRPr sz="1600"/>
          </a:p>
          <a:p>
            <a:pPr indent="-330200" lvl="0" marL="457200" marR="0" rtl="0" algn="l">
              <a:lnSpc>
                <a:spcPct val="100000"/>
              </a:lnSpc>
              <a:spcBef>
                <a:spcPts val="1000"/>
              </a:spcBef>
              <a:spcAft>
                <a:spcPts val="0"/>
              </a:spcAft>
              <a:buClr>
                <a:srgbClr val="000000"/>
              </a:buClr>
              <a:buSzPts val="1600"/>
              <a:buChar char="●"/>
            </a:pPr>
            <a:r>
              <a:rPr lang="en-US" sz="1600"/>
              <a:t>Two </a:t>
            </a:r>
            <a:r>
              <a:rPr i="0" lang="en-US" sz="1600" u="none" cap="none" strike="noStrike">
                <a:solidFill>
                  <a:srgbClr val="000000"/>
                </a:solidFill>
              </a:rPr>
              <a:t>operations:</a:t>
            </a:r>
            <a:endParaRPr sz="1600"/>
          </a:p>
          <a:p>
            <a:pPr indent="-330200" lvl="1" marL="914400" rtl="0" algn="l">
              <a:spcBef>
                <a:spcPts val="1000"/>
              </a:spcBef>
              <a:spcAft>
                <a:spcPts val="0"/>
              </a:spcAft>
              <a:buSzPts val="1600"/>
              <a:buChar char="○"/>
            </a:pPr>
            <a:r>
              <a:rPr i="1" lang="en-US" sz="1600"/>
              <a:t>Enqueue(Q, v)</a:t>
            </a:r>
            <a:r>
              <a:rPr lang="en-US" sz="1600"/>
              <a:t>: </a:t>
            </a:r>
            <a:r>
              <a:rPr i="0" lang="en-US" sz="1600" u="none" cap="none" strike="noStrike">
                <a:solidFill>
                  <a:srgbClr val="000000"/>
                </a:solidFill>
              </a:rPr>
              <a:t> add element </a:t>
            </a:r>
            <a:r>
              <a:rPr i="1" lang="en-US" sz="1600" u="none" cap="none" strike="noStrike">
                <a:solidFill>
                  <a:srgbClr val="000000"/>
                </a:solidFill>
              </a:rPr>
              <a:t>v</a:t>
            </a:r>
            <a:r>
              <a:rPr i="0" lang="en-US" sz="1600" u="none" cap="none" strike="noStrike">
                <a:solidFill>
                  <a:srgbClr val="000000"/>
                </a:solidFill>
              </a:rPr>
              <a:t> to the</a:t>
            </a:r>
            <a:r>
              <a:rPr lang="en-US" sz="1600"/>
              <a:t> rear of the queue </a:t>
            </a:r>
            <a:r>
              <a:rPr i="1" lang="en-US" sz="1600"/>
              <a:t>Q</a:t>
            </a:r>
            <a:endParaRPr i="1" sz="1600"/>
          </a:p>
          <a:p>
            <a:pPr indent="-330200" lvl="1" marL="914400" marR="0" rtl="0" algn="l">
              <a:lnSpc>
                <a:spcPct val="100000"/>
              </a:lnSpc>
              <a:spcBef>
                <a:spcPts val="1000"/>
              </a:spcBef>
              <a:spcAft>
                <a:spcPts val="0"/>
              </a:spcAft>
              <a:buClr>
                <a:srgbClr val="000000"/>
              </a:buClr>
              <a:buSzPts val="1600"/>
              <a:buChar char="○"/>
            </a:pPr>
            <a:r>
              <a:rPr i="1" lang="en-US" sz="1600"/>
              <a:t>Dequeue(Q)</a:t>
            </a:r>
            <a:r>
              <a:rPr lang="en-US" sz="1600"/>
              <a:t>:</a:t>
            </a:r>
            <a:r>
              <a:rPr lang="en-US" sz="1600"/>
              <a:t> remove and return element from the front of the queue </a:t>
            </a:r>
            <a:r>
              <a:rPr i="1" lang="en-US" sz="1600"/>
              <a:t>Q</a:t>
            </a:r>
            <a:endParaRPr i="1" sz="1600"/>
          </a:p>
          <a:p>
            <a:pPr indent="-330200" lvl="0" marL="457200" marR="0" rtl="0" algn="l">
              <a:lnSpc>
                <a:spcPct val="100000"/>
              </a:lnSpc>
              <a:spcBef>
                <a:spcPts val="1000"/>
              </a:spcBef>
              <a:spcAft>
                <a:spcPts val="0"/>
              </a:spcAft>
              <a:buClr>
                <a:srgbClr val="000000"/>
              </a:buClr>
              <a:buSzPts val="1600"/>
              <a:buChar char="●"/>
            </a:pPr>
            <a:r>
              <a:rPr i="0" lang="en-US" sz="1600" u="none" cap="none" strike="noStrike">
                <a:solidFill>
                  <a:srgbClr val="000000"/>
                </a:solidFill>
              </a:rPr>
              <a:t>Example applications:</a:t>
            </a:r>
            <a:endParaRPr i="0" sz="1600" u="none" cap="none" strike="noStrike">
              <a:solidFill>
                <a:srgbClr val="000000"/>
              </a:solidFill>
            </a:endParaRPr>
          </a:p>
          <a:p>
            <a:pPr indent="-330200" lvl="1" marL="914400" marR="0" rtl="0" algn="l">
              <a:lnSpc>
                <a:spcPct val="100000"/>
              </a:lnSpc>
              <a:spcBef>
                <a:spcPts val="1000"/>
              </a:spcBef>
              <a:spcAft>
                <a:spcPts val="0"/>
              </a:spcAft>
              <a:buSzPts val="1600"/>
              <a:buChar char="○"/>
            </a:pPr>
            <a:r>
              <a:rPr lang="en-US" sz="1600"/>
              <a:t>processing requests in order</a:t>
            </a:r>
            <a:endParaRPr sz="1600"/>
          </a:p>
          <a:p>
            <a:pPr indent="-330200" lvl="1" marL="914400" marR="0" rtl="0" algn="l">
              <a:lnSpc>
                <a:spcPct val="100000"/>
              </a:lnSpc>
              <a:spcBef>
                <a:spcPts val="1000"/>
              </a:spcBef>
              <a:spcAft>
                <a:spcPts val="0"/>
              </a:spcAft>
              <a:buSzPts val="1600"/>
              <a:buChar char="○"/>
            </a:pPr>
            <a:r>
              <a:rPr lang="en-US" sz="1600"/>
              <a:t>having several queues for priority</a:t>
            </a:r>
            <a:endParaRPr sz="1600"/>
          </a:p>
        </p:txBody>
      </p:sp>
      <p:sp>
        <p:nvSpPr>
          <p:cNvPr id="389" name="Google Shape;389;p44"/>
          <p:cNvSpPr/>
          <p:nvPr/>
        </p:nvSpPr>
        <p:spPr>
          <a:xfrm>
            <a:off x="-2" y="236765"/>
            <a:ext cx="15588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90" name="Google Shape;390;p44"/>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Queues</a:t>
            </a:r>
            <a:endParaRPr/>
          </a:p>
        </p:txBody>
      </p:sp>
      <p:sp>
        <p:nvSpPr>
          <p:cNvPr id="391" name="Google Shape;391;p44"/>
          <p:cNvSpPr/>
          <p:nvPr/>
        </p:nvSpPr>
        <p:spPr>
          <a:xfrm>
            <a:off x="6049050" y="399817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6049050" y="356557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6049050" y="313297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p:nvPr/>
        </p:nvSpPr>
        <p:spPr>
          <a:xfrm>
            <a:off x="6049050" y="270037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6049050" y="226777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6049050" y="1836763"/>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5082500" y="1186200"/>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a:off x="7643700" y="4278463"/>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txBox="1"/>
          <p:nvPr/>
        </p:nvSpPr>
        <p:spPr>
          <a:xfrm>
            <a:off x="5184150" y="1820550"/>
            <a:ext cx="86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Rear</a:t>
            </a:r>
            <a:r>
              <a:rPr lang="en-US" sz="1800">
                <a:solidFill>
                  <a:schemeClr val="dk1"/>
                </a:solidFill>
              </a:rPr>
              <a:t> ➡ </a:t>
            </a:r>
            <a:endParaRPr/>
          </a:p>
        </p:txBody>
      </p:sp>
      <p:sp>
        <p:nvSpPr>
          <p:cNvPr id="400" name="Google Shape;400;p44"/>
          <p:cNvSpPr txBox="1"/>
          <p:nvPr/>
        </p:nvSpPr>
        <p:spPr>
          <a:xfrm>
            <a:off x="5124000" y="786000"/>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Enqueue</a:t>
            </a:r>
            <a:endParaRPr/>
          </a:p>
        </p:txBody>
      </p:sp>
      <p:sp>
        <p:nvSpPr>
          <p:cNvPr id="401" name="Google Shape;401;p44"/>
          <p:cNvSpPr txBox="1"/>
          <p:nvPr/>
        </p:nvSpPr>
        <p:spPr>
          <a:xfrm>
            <a:off x="7889075" y="3841288"/>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Dequeue</a:t>
            </a:r>
            <a:endParaRPr/>
          </a:p>
        </p:txBody>
      </p:sp>
      <p:sp>
        <p:nvSpPr>
          <p:cNvPr id="402" name="Google Shape;402;p44"/>
          <p:cNvSpPr/>
          <p:nvPr/>
        </p:nvSpPr>
        <p:spPr>
          <a:xfrm rot="5400000">
            <a:off x="6379050" y="1433275"/>
            <a:ext cx="396300" cy="282600"/>
          </a:xfrm>
          <a:prstGeom prst="bentArrow">
            <a:avLst>
              <a:gd fmla="val 25000" name="adj1"/>
              <a:gd fmla="val 25000" name="adj2"/>
              <a:gd fmla="val 25000" name="adj3"/>
              <a:gd fmla="val 43750" name="adj4"/>
            </a:avLst>
          </a:prstGeom>
          <a:solidFill>
            <a:srgbClr val="53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p:nvPr/>
        </p:nvSpPr>
        <p:spPr>
          <a:xfrm flipH="1" rot="10797400">
            <a:off x="7227752" y="4333846"/>
            <a:ext cx="396600" cy="282600"/>
          </a:xfrm>
          <a:prstGeom prst="bentArrow">
            <a:avLst>
              <a:gd fmla="val 25000" name="adj1"/>
              <a:gd fmla="val 25000" name="adj2"/>
              <a:gd fmla="val 25000" name="adj3"/>
              <a:gd fmla="val 43750" name="adj4"/>
            </a:avLst>
          </a:prstGeom>
          <a:solidFill>
            <a:srgbClr val="53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txBox="1"/>
          <p:nvPr/>
        </p:nvSpPr>
        <p:spPr>
          <a:xfrm>
            <a:off x="5184150" y="3983625"/>
            <a:ext cx="107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Front</a:t>
            </a:r>
            <a:r>
              <a:rPr lang="en-US" sz="1800">
                <a:solidFill>
                  <a:schemeClr val="dk1"/>
                </a:solidFill>
              </a:rPr>
              <a:t> ➡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nvSpPr>
        <p:spPr>
          <a:xfrm>
            <a:off x="372300" y="772125"/>
            <a:ext cx="5289600" cy="3945600"/>
          </a:xfrm>
          <a:prstGeom prst="rect">
            <a:avLst/>
          </a:prstGeom>
          <a:noFill/>
          <a:ln>
            <a:noFill/>
          </a:ln>
        </p:spPr>
        <p:txBody>
          <a:bodyPr anchorCtr="0" anchor="t" bIns="45700" lIns="45700" spcFirstLastPara="1" rIns="45700" wrap="square" tIns="45700">
            <a:spAutoFit/>
          </a:bodyPr>
          <a:lstStyle/>
          <a:p>
            <a:pPr indent="-330200" lvl="0" marL="457200" marR="0" rtl="0" algn="l">
              <a:lnSpc>
                <a:spcPct val="100000"/>
              </a:lnSpc>
              <a:spcBef>
                <a:spcPts val="1000"/>
              </a:spcBef>
              <a:spcAft>
                <a:spcPts val="0"/>
              </a:spcAft>
              <a:buClr>
                <a:srgbClr val="000000"/>
              </a:buClr>
              <a:buSzPts val="1600"/>
              <a:buChar char="●"/>
            </a:pPr>
            <a:r>
              <a:rPr i="0" lang="en-US" sz="1600" u="none" cap="none" strike="noStrike">
                <a:solidFill>
                  <a:srgbClr val="000000"/>
                </a:solidFill>
              </a:rPr>
              <a:t>Linear data structure following the LIFO principle: Last In</a:t>
            </a:r>
            <a:r>
              <a:rPr lang="en-US" sz="1600"/>
              <a:t>, First Out</a:t>
            </a:r>
            <a:endParaRPr sz="1600"/>
          </a:p>
          <a:p>
            <a:pPr indent="-330200" lvl="0" marL="457200" marR="0" rtl="0" algn="l">
              <a:lnSpc>
                <a:spcPct val="100000"/>
              </a:lnSpc>
              <a:spcBef>
                <a:spcPts val="1000"/>
              </a:spcBef>
              <a:spcAft>
                <a:spcPts val="0"/>
              </a:spcAft>
              <a:buClr>
                <a:srgbClr val="000000"/>
              </a:buClr>
              <a:buSzPts val="1600"/>
              <a:buChar char="●"/>
            </a:pPr>
            <a:r>
              <a:rPr lang="en-US" sz="1600"/>
              <a:t>Two </a:t>
            </a:r>
            <a:r>
              <a:rPr i="0" lang="en-US" sz="1600" u="none" cap="none" strike="noStrike">
                <a:solidFill>
                  <a:srgbClr val="000000"/>
                </a:solidFill>
              </a:rPr>
              <a:t>operations:</a:t>
            </a:r>
            <a:endParaRPr sz="1600"/>
          </a:p>
          <a:p>
            <a:pPr indent="-330200" lvl="1" marL="914400" marR="0" rtl="0" algn="l">
              <a:lnSpc>
                <a:spcPct val="100000"/>
              </a:lnSpc>
              <a:spcBef>
                <a:spcPts val="1000"/>
              </a:spcBef>
              <a:spcAft>
                <a:spcPts val="0"/>
              </a:spcAft>
              <a:buClr>
                <a:srgbClr val="000000"/>
              </a:buClr>
              <a:buSzPts val="1600"/>
              <a:buChar char="○"/>
            </a:pPr>
            <a:r>
              <a:rPr i="1" lang="en-US" sz="1600"/>
              <a:t>P</a:t>
            </a:r>
            <a:r>
              <a:rPr i="1" lang="en-US" sz="1600" u="none" cap="none" strike="noStrike">
                <a:solidFill>
                  <a:srgbClr val="000000"/>
                </a:solidFill>
              </a:rPr>
              <a:t>ush(S</a:t>
            </a:r>
            <a:r>
              <a:rPr i="1" lang="en-US" sz="1600"/>
              <a:t>,v)</a:t>
            </a:r>
            <a:r>
              <a:rPr i="0" lang="en-US" sz="1600" u="none" cap="none" strike="noStrike">
                <a:solidFill>
                  <a:srgbClr val="000000"/>
                </a:solidFill>
              </a:rPr>
              <a:t>: add an element </a:t>
            </a:r>
            <a:r>
              <a:rPr i="1" lang="en-US" sz="1600" u="none" cap="none" strike="noStrike">
                <a:solidFill>
                  <a:srgbClr val="000000"/>
                </a:solidFill>
              </a:rPr>
              <a:t>v </a:t>
            </a:r>
            <a:r>
              <a:rPr i="0" lang="en-US" sz="1600" u="none" cap="none" strike="noStrike">
                <a:solidFill>
                  <a:srgbClr val="000000"/>
                </a:solidFill>
              </a:rPr>
              <a:t>to the top of the </a:t>
            </a:r>
            <a:r>
              <a:rPr lang="en-US" sz="1600"/>
              <a:t>stack </a:t>
            </a:r>
            <a:r>
              <a:rPr i="1" lang="en-US" sz="1600"/>
              <a:t>S</a:t>
            </a:r>
            <a:endParaRPr i="1" sz="1600"/>
          </a:p>
          <a:p>
            <a:pPr indent="-330200" lvl="1" marL="914400" marR="0" rtl="0" algn="l">
              <a:lnSpc>
                <a:spcPct val="100000"/>
              </a:lnSpc>
              <a:spcBef>
                <a:spcPts val="1000"/>
              </a:spcBef>
              <a:spcAft>
                <a:spcPts val="0"/>
              </a:spcAft>
              <a:buClr>
                <a:srgbClr val="000000"/>
              </a:buClr>
              <a:buSzPts val="1600"/>
              <a:buChar char="○"/>
            </a:pPr>
            <a:r>
              <a:rPr i="1" lang="en-US" sz="1600"/>
              <a:t>Pop(S)</a:t>
            </a:r>
            <a:r>
              <a:rPr i="0" lang="en-US" sz="1600" u="none" cap="none" strike="noStrike">
                <a:solidFill>
                  <a:srgbClr val="000000"/>
                </a:solidFill>
              </a:rPr>
              <a:t>: remove and return the most recently added element</a:t>
            </a:r>
            <a:r>
              <a:rPr lang="en-US" sz="1600"/>
              <a:t>, i.e. top of the stack </a:t>
            </a:r>
            <a:r>
              <a:rPr i="1" lang="en-US" sz="1600"/>
              <a:t>S</a:t>
            </a:r>
            <a:endParaRPr i="1" sz="1600"/>
          </a:p>
          <a:p>
            <a:pPr indent="-330200" lvl="0" marL="457200" marR="0" rtl="0" algn="l">
              <a:lnSpc>
                <a:spcPct val="100000"/>
              </a:lnSpc>
              <a:spcBef>
                <a:spcPts val="1000"/>
              </a:spcBef>
              <a:spcAft>
                <a:spcPts val="0"/>
              </a:spcAft>
              <a:buClr>
                <a:srgbClr val="000000"/>
              </a:buClr>
              <a:buSzPts val="1600"/>
              <a:buChar char="●"/>
            </a:pPr>
            <a:r>
              <a:rPr i="0" lang="en-US" sz="1600" u="none" cap="none" strike="noStrike">
                <a:solidFill>
                  <a:srgbClr val="000000"/>
                </a:solidFill>
              </a:rPr>
              <a:t>Example applications:</a:t>
            </a:r>
            <a:endParaRPr i="0" sz="1600" u="none" cap="none" strike="noStrike">
              <a:solidFill>
                <a:srgbClr val="000000"/>
              </a:solidFill>
            </a:endParaRPr>
          </a:p>
          <a:p>
            <a:pPr indent="-330200" lvl="1" marL="914400" marR="0" rtl="0" algn="l">
              <a:lnSpc>
                <a:spcPct val="100000"/>
              </a:lnSpc>
              <a:spcBef>
                <a:spcPts val="1000"/>
              </a:spcBef>
              <a:spcAft>
                <a:spcPts val="0"/>
              </a:spcAft>
              <a:buClr>
                <a:srgbClr val="000000"/>
              </a:buClr>
              <a:buSzPts val="1600"/>
              <a:buChar char="○"/>
            </a:pPr>
            <a:r>
              <a:rPr i="0" lang="en-US" sz="1600" u="none" cap="none" strike="noStrike">
                <a:solidFill>
                  <a:srgbClr val="000000"/>
                </a:solidFill>
              </a:rPr>
              <a:t>Stack segment of the memory</a:t>
            </a:r>
            <a:endParaRPr sz="1600"/>
          </a:p>
          <a:p>
            <a:pPr indent="-330200" lvl="2" marL="1371600" marR="0" rtl="0" algn="l">
              <a:lnSpc>
                <a:spcPct val="100000"/>
              </a:lnSpc>
              <a:spcBef>
                <a:spcPts val="1000"/>
              </a:spcBef>
              <a:spcAft>
                <a:spcPts val="0"/>
              </a:spcAft>
              <a:buClr>
                <a:srgbClr val="000000"/>
              </a:buClr>
              <a:buSzPts val="1600"/>
              <a:buChar char="■"/>
            </a:pPr>
            <a:r>
              <a:rPr i="0" lang="en-US" sz="1600" u="none" cap="none" strike="noStrike">
                <a:solidFill>
                  <a:srgbClr val="000000"/>
                </a:solidFill>
              </a:rPr>
              <a:t>management of layered execution of sub-routines</a:t>
            </a:r>
            <a:endParaRPr sz="1600"/>
          </a:p>
          <a:p>
            <a:pPr indent="-330200" lvl="1" marL="914400" marR="0" rtl="0" algn="l">
              <a:lnSpc>
                <a:spcPct val="100000"/>
              </a:lnSpc>
              <a:spcBef>
                <a:spcPts val="1000"/>
              </a:spcBef>
              <a:spcAft>
                <a:spcPts val="0"/>
              </a:spcAft>
              <a:buSzPts val="1600"/>
              <a:buChar char="○"/>
            </a:pPr>
            <a:r>
              <a:rPr i="0" lang="en-US" sz="1600" u="none" cap="none" strike="noStrike">
                <a:solidFill>
                  <a:srgbClr val="000000"/>
                </a:solidFill>
              </a:rPr>
              <a:t>Recursion: more details in next </a:t>
            </a:r>
            <a:r>
              <a:rPr lang="en-US" sz="1600"/>
              <a:t>session</a:t>
            </a:r>
            <a:endParaRPr sz="1600"/>
          </a:p>
        </p:txBody>
      </p:sp>
      <p:sp>
        <p:nvSpPr>
          <p:cNvPr id="410" name="Google Shape;410;p45"/>
          <p:cNvSpPr/>
          <p:nvPr/>
        </p:nvSpPr>
        <p:spPr>
          <a:xfrm>
            <a:off x="-2" y="236765"/>
            <a:ext cx="15588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11" name="Google Shape;411;p45"/>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Stacks</a:t>
            </a:r>
            <a:endParaRPr/>
          </a:p>
        </p:txBody>
      </p:sp>
      <p:sp>
        <p:nvSpPr>
          <p:cNvPr id="412" name="Google Shape;412;p45"/>
          <p:cNvSpPr/>
          <p:nvPr/>
        </p:nvSpPr>
        <p:spPr>
          <a:xfrm>
            <a:off x="6526800" y="413032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6526800" y="369772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6526800" y="326512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6526800" y="283252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5"/>
          <p:cNvSpPr/>
          <p:nvPr/>
        </p:nvSpPr>
        <p:spPr>
          <a:xfrm>
            <a:off x="6526800" y="2399925"/>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5"/>
          <p:cNvSpPr/>
          <p:nvPr/>
        </p:nvSpPr>
        <p:spPr>
          <a:xfrm>
            <a:off x="6526800" y="1968913"/>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5"/>
          <p:cNvSpPr/>
          <p:nvPr/>
        </p:nvSpPr>
        <p:spPr>
          <a:xfrm>
            <a:off x="5560250" y="1318350"/>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5"/>
          <p:cNvSpPr/>
          <p:nvPr/>
        </p:nvSpPr>
        <p:spPr>
          <a:xfrm>
            <a:off x="7460125" y="1376513"/>
            <a:ext cx="1433400" cy="432600"/>
          </a:xfrm>
          <a:prstGeom prst="rect">
            <a:avLst/>
          </a:prstGeom>
          <a:solidFill>
            <a:srgbClr val="CDEFF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5"/>
          <p:cNvSpPr txBox="1"/>
          <p:nvPr/>
        </p:nvSpPr>
        <p:spPr>
          <a:xfrm>
            <a:off x="5754300" y="1952700"/>
            <a:ext cx="77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Top</a:t>
            </a:r>
            <a:r>
              <a:rPr lang="en-US" sz="1800">
                <a:solidFill>
                  <a:schemeClr val="dk1"/>
                </a:solidFill>
              </a:rPr>
              <a:t> ➡ </a:t>
            </a:r>
            <a:endParaRPr/>
          </a:p>
        </p:txBody>
      </p:sp>
      <p:sp>
        <p:nvSpPr>
          <p:cNvPr id="421" name="Google Shape;421;p45"/>
          <p:cNvSpPr txBox="1"/>
          <p:nvPr/>
        </p:nvSpPr>
        <p:spPr>
          <a:xfrm>
            <a:off x="5601750" y="918150"/>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Push item</a:t>
            </a:r>
            <a:endParaRPr/>
          </a:p>
        </p:txBody>
      </p:sp>
      <p:sp>
        <p:nvSpPr>
          <p:cNvPr id="422" name="Google Shape;422;p45"/>
          <p:cNvSpPr txBox="1"/>
          <p:nvPr/>
        </p:nvSpPr>
        <p:spPr>
          <a:xfrm>
            <a:off x="7705500" y="939338"/>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Pop item</a:t>
            </a:r>
            <a:endParaRPr/>
          </a:p>
        </p:txBody>
      </p:sp>
      <p:sp>
        <p:nvSpPr>
          <p:cNvPr id="423" name="Google Shape;423;p45"/>
          <p:cNvSpPr/>
          <p:nvPr/>
        </p:nvSpPr>
        <p:spPr>
          <a:xfrm rot="5400000">
            <a:off x="6856800" y="1565425"/>
            <a:ext cx="396300" cy="282600"/>
          </a:xfrm>
          <a:prstGeom prst="bentArrow">
            <a:avLst>
              <a:gd fmla="val 25000" name="adj1"/>
              <a:gd fmla="val 25000" name="adj2"/>
              <a:gd fmla="val 25000" name="adj3"/>
              <a:gd fmla="val 43750" name="adj4"/>
            </a:avLst>
          </a:prstGeom>
          <a:solidFill>
            <a:srgbClr val="53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rot="2600">
            <a:off x="7661452" y="1609646"/>
            <a:ext cx="396600" cy="282600"/>
          </a:xfrm>
          <a:prstGeom prst="bentArrow">
            <a:avLst>
              <a:gd fmla="val 25000" name="adj1"/>
              <a:gd fmla="val 25000" name="adj2"/>
              <a:gd fmla="val 25000" name="adj3"/>
              <a:gd fmla="val 43750" name="adj4"/>
            </a:avLst>
          </a:prstGeom>
          <a:solidFill>
            <a:srgbClr val="53535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Inhaltsplatzhalter 2" id="429" name="Google Shape;429;p46"/>
          <p:cNvPicPr preferRelativeResize="0"/>
          <p:nvPr/>
        </p:nvPicPr>
        <p:blipFill rotWithShape="1">
          <a:blip r:embed="rId3">
            <a:alphaModFix/>
          </a:blip>
          <a:srcRect b="0" l="0" r="0" t="0"/>
          <a:stretch/>
        </p:blipFill>
        <p:spPr>
          <a:xfrm>
            <a:off x="5070403" y="1104101"/>
            <a:ext cx="3625266" cy="2833340"/>
          </a:xfrm>
          <a:prstGeom prst="rect">
            <a:avLst/>
          </a:prstGeom>
          <a:noFill/>
          <a:ln>
            <a:noFill/>
          </a:ln>
        </p:spPr>
      </p:pic>
      <p:sp>
        <p:nvSpPr>
          <p:cNvPr id="430" name="Google Shape;430;p46"/>
          <p:cNvSpPr txBox="1"/>
          <p:nvPr/>
        </p:nvSpPr>
        <p:spPr>
          <a:xfrm>
            <a:off x="5070437" y="4041900"/>
            <a:ext cx="3625200" cy="276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i="0" lang="en-US" sz="1200" u="none" cap="none" strike="noStrike">
                <a:solidFill>
                  <a:srgbClr val="000000"/>
                </a:solidFill>
              </a:rPr>
              <a:t>By Peter Berger: Einführung in die Graphentheorie</a:t>
            </a:r>
            <a:endParaRPr/>
          </a:p>
        </p:txBody>
      </p:sp>
      <p:sp>
        <p:nvSpPr>
          <p:cNvPr id="431" name="Google Shape;431;p46"/>
          <p:cNvSpPr txBox="1"/>
          <p:nvPr/>
        </p:nvSpPr>
        <p:spPr>
          <a:xfrm>
            <a:off x="6205888" y="1949024"/>
            <a:ext cx="2732100" cy="307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t/>
            </a:r>
            <a:endParaRPr/>
          </a:p>
        </p:txBody>
      </p:sp>
      <p:sp>
        <p:nvSpPr>
          <p:cNvPr id="432" name="Google Shape;432;p46"/>
          <p:cNvSpPr txBox="1"/>
          <p:nvPr/>
        </p:nvSpPr>
        <p:spPr>
          <a:xfrm>
            <a:off x="482525" y="1315397"/>
            <a:ext cx="4224900" cy="2862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i="0" lang="en-US" sz="1800" u="none" cap="none" strike="noStrike">
                <a:solidFill>
                  <a:srgbClr val="000000"/>
                </a:solidFill>
              </a:rPr>
              <a:t>Leonhard Euler: Seven bridges of Königsberg</a:t>
            </a:r>
            <a:endParaRPr i="0" sz="1800" u="none" cap="none" strike="noStrike">
              <a:solidFill>
                <a:srgbClr val="000000"/>
              </a:solidFill>
            </a:endParaRPr>
          </a:p>
          <a:p>
            <a:pPr indent="0" lvl="0" marL="0" rtl="0" algn="l">
              <a:spcBef>
                <a:spcPts val="0"/>
              </a:spcBef>
              <a:spcAft>
                <a:spcPts val="0"/>
              </a:spcAft>
              <a:buClr>
                <a:schemeClr val="dk1"/>
              </a:buClr>
              <a:buSzPts val="2000"/>
              <a:buFont typeface="Calibri"/>
              <a:buNone/>
            </a:pPr>
            <a:r>
              <a:t/>
            </a:r>
            <a:endParaRPr sz="1800">
              <a:solidFill>
                <a:schemeClr val="dk1"/>
              </a:solidFill>
            </a:endParaRPr>
          </a:p>
          <a:p>
            <a:pPr indent="0" lvl="0" marL="0" rtl="0" algn="l">
              <a:spcBef>
                <a:spcPts val="0"/>
              </a:spcBef>
              <a:spcAft>
                <a:spcPts val="0"/>
              </a:spcAft>
              <a:buClr>
                <a:schemeClr val="dk1"/>
              </a:buClr>
              <a:buSzPts val="2000"/>
              <a:buFont typeface="Calibri"/>
              <a:buNone/>
            </a:pPr>
            <a:r>
              <a:rPr lang="en-US" sz="1800">
                <a:solidFill>
                  <a:schemeClr val="dk1"/>
                </a:solidFill>
              </a:rPr>
              <a:t>Problem: Find a path that uses every bridge exactly once and ends in the same place.</a:t>
            </a:r>
            <a:endParaRPr sz="1800">
              <a:solidFill>
                <a:schemeClr val="dk1"/>
              </a:solidFill>
            </a:endParaRPr>
          </a:p>
          <a:p>
            <a:pPr indent="0" lvl="0" marL="0" rtl="0" algn="l">
              <a:spcBef>
                <a:spcPts val="0"/>
              </a:spcBef>
              <a:spcAft>
                <a:spcPts val="0"/>
              </a:spcAft>
              <a:buClr>
                <a:schemeClr val="dk1"/>
              </a:buClr>
              <a:buSzPts val="2000"/>
              <a:buFont typeface="Calibri"/>
              <a:buNone/>
            </a:pPr>
            <a:r>
              <a:t/>
            </a:r>
            <a:endParaRPr sz="1800">
              <a:solidFill>
                <a:schemeClr val="dk1"/>
              </a:solidFill>
            </a:endParaRPr>
          </a:p>
          <a:p>
            <a:pPr indent="0" lvl="0" marL="0" rtl="0" algn="l">
              <a:spcBef>
                <a:spcPts val="0"/>
              </a:spcBef>
              <a:spcAft>
                <a:spcPts val="0"/>
              </a:spcAft>
              <a:buClr>
                <a:schemeClr val="dk1"/>
              </a:buClr>
              <a:buSzPts val="2000"/>
              <a:buFont typeface="Calibri"/>
              <a:buNone/>
            </a:pPr>
            <a:r>
              <a:rPr lang="en-US" sz="1800">
                <a:solidFill>
                  <a:schemeClr val="dk1"/>
                </a:solidFill>
              </a:rPr>
              <a:t>Example of a graph representation in a problem that motivated graph theory</a:t>
            </a:r>
            <a:endParaRPr sz="1800">
              <a:solidFill>
                <a:schemeClr val="dk1"/>
              </a:solidFill>
            </a:endParaRPr>
          </a:p>
          <a:p>
            <a:pPr indent="0" lvl="0" marL="0" marR="0" rtl="0" algn="l">
              <a:lnSpc>
                <a:spcPct val="100000"/>
              </a:lnSpc>
              <a:spcBef>
                <a:spcPts val="0"/>
              </a:spcBef>
              <a:spcAft>
                <a:spcPts val="0"/>
              </a:spcAft>
              <a:buClr>
                <a:srgbClr val="000000"/>
              </a:buClr>
              <a:buSzPts val="1800"/>
              <a:buFont typeface="Calibri"/>
              <a:buNone/>
            </a:pPr>
            <a:r>
              <a:t/>
            </a:r>
            <a:endParaRPr sz="1800"/>
          </a:p>
        </p:txBody>
      </p:sp>
      <p:sp>
        <p:nvSpPr>
          <p:cNvPr id="433" name="Google Shape;433;p46"/>
          <p:cNvSpPr/>
          <p:nvPr/>
        </p:nvSpPr>
        <p:spPr>
          <a:xfrm>
            <a:off x="2" y="236775"/>
            <a:ext cx="2976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34" name="Google Shape;434;p46"/>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Graphs: motivation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idx="1" type="body"/>
          </p:nvPr>
        </p:nvSpPr>
        <p:spPr>
          <a:xfrm>
            <a:off x="457200" y="818076"/>
            <a:ext cx="8229600" cy="371100"/>
          </a:xfrm>
          <a:prstGeom prst="rect">
            <a:avLst/>
          </a:prstGeom>
          <a:noFill/>
          <a:ln>
            <a:noFill/>
          </a:ln>
        </p:spPr>
        <p:txBody>
          <a:bodyPr anchorCtr="0" anchor="t" bIns="45700" lIns="45700" spcFirstLastPara="1" rIns="45700" wrap="square" tIns="45700">
            <a:normAutofit/>
          </a:bodyPr>
          <a:lstStyle/>
          <a:p>
            <a:pPr indent="57150" lvl="0" marL="0" rtl="0" algn="l">
              <a:lnSpc>
                <a:spcPct val="90000"/>
              </a:lnSpc>
              <a:spcBef>
                <a:spcPts val="0"/>
              </a:spcBef>
              <a:spcAft>
                <a:spcPts val="0"/>
              </a:spcAft>
              <a:buClr>
                <a:srgbClr val="000000"/>
              </a:buClr>
              <a:buSzPts val="1700"/>
              <a:buNone/>
            </a:pPr>
            <a:r>
              <a:rPr lang="en-US"/>
              <a:t>Many real-world structures can be represented as graph. Examples are:</a:t>
            </a:r>
            <a:endParaRPr/>
          </a:p>
        </p:txBody>
      </p:sp>
      <p:sp>
        <p:nvSpPr>
          <p:cNvPr id="440" name="Google Shape;440;p47"/>
          <p:cNvSpPr/>
          <p:nvPr/>
        </p:nvSpPr>
        <p:spPr>
          <a:xfrm>
            <a:off x="1" y="236775"/>
            <a:ext cx="27408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41" name="Google Shape;441;p47"/>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Graph</a:t>
            </a:r>
            <a:r>
              <a:rPr lang="en-US" sz="2400"/>
              <a:t> examples</a:t>
            </a:r>
            <a:endParaRPr/>
          </a:p>
        </p:txBody>
      </p:sp>
      <p:pic>
        <p:nvPicPr>
          <p:cNvPr id="442" name="Google Shape;442;p47"/>
          <p:cNvPicPr preferRelativeResize="0"/>
          <p:nvPr/>
        </p:nvPicPr>
        <p:blipFill>
          <a:blip r:embed="rId3">
            <a:alphaModFix/>
          </a:blip>
          <a:stretch>
            <a:fillRect/>
          </a:stretch>
        </p:blipFill>
        <p:spPr>
          <a:xfrm>
            <a:off x="3828900" y="1189187"/>
            <a:ext cx="1567450" cy="1567450"/>
          </a:xfrm>
          <a:prstGeom prst="rect">
            <a:avLst/>
          </a:prstGeom>
          <a:noFill/>
          <a:ln>
            <a:noFill/>
          </a:ln>
        </p:spPr>
      </p:pic>
      <p:pic>
        <p:nvPicPr>
          <p:cNvPr id="443" name="Google Shape;443;p47"/>
          <p:cNvPicPr preferRelativeResize="0"/>
          <p:nvPr/>
        </p:nvPicPr>
        <p:blipFill>
          <a:blip r:embed="rId4">
            <a:alphaModFix/>
          </a:blip>
          <a:stretch>
            <a:fillRect/>
          </a:stretch>
        </p:blipFill>
        <p:spPr>
          <a:xfrm>
            <a:off x="3828900" y="3108725"/>
            <a:ext cx="1567450" cy="1567450"/>
          </a:xfrm>
          <a:prstGeom prst="rect">
            <a:avLst/>
          </a:prstGeom>
          <a:noFill/>
          <a:ln>
            <a:noFill/>
          </a:ln>
        </p:spPr>
      </p:pic>
      <p:pic>
        <p:nvPicPr>
          <p:cNvPr id="444" name="Google Shape;444;p47"/>
          <p:cNvPicPr preferRelativeResize="0"/>
          <p:nvPr/>
        </p:nvPicPr>
        <p:blipFill rotWithShape="1">
          <a:blip r:embed="rId5">
            <a:alphaModFix/>
          </a:blip>
          <a:srcRect b="0" l="0" r="14398" t="0"/>
          <a:stretch/>
        </p:blipFill>
        <p:spPr>
          <a:xfrm>
            <a:off x="6403450" y="1178625"/>
            <a:ext cx="1726575" cy="1726725"/>
          </a:xfrm>
          <a:prstGeom prst="rect">
            <a:avLst/>
          </a:prstGeom>
          <a:noFill/>
          <a:ln>
            <a:noFill/>
          </a:ln>
        </p:spPr>
      </p:pic>
      <p:pic>
        <p:nvPicPr>
          <p:cNvPr id="445" name="Google Shape;445;p47"/>
          <p:cNvPicPr preferRelativeResize="0"/>
          <p:nvPr/>
        </p:nvPicPr>
        <p:blipFill rotWithShape="1">
          <a:blip r:embed="rId6">
            <a:alphaModFix/>
          </a:blip>
          <a:srcRect b="7501" l="26749" r="27843" t="7348"/>
          <a:stretch/>
        </p:blipFill>
        <p:spPr>
          <a:xfrm>
            <a:off x="6403450" y="3108725"/>
            <a:ext cx="1621450" cy="1690749"/>
          </a:xfrm>
          <a:prstGeom prst="rect">
            <a:avLst/>
          </a:prstGeom>
          <a:noFill/>
          <a:ln>
            <a:noFill/>
          </a:ln>
        </p:spPr>
      </p:pic>
      <p:sp>
        <p:nvSpPr>
          <p:cNvPr id="446" name="Google Shape;446;p47"/>
          <p:cNvSpPr txBox="1"/>
          <p:nvPr/>
        </p:nvSpPr>
        <p:spPr>
          <a:xfrm>
            <a:off x="1177175" y="2708525"/>
            <a:ext cx="19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 road map</a:t>
            </a:r>
            <a:endParaRPr/>
          </a:p>
        </p:txBody>
      </p:sp>
      <p:sp>
        <p:nvSpPr>
          <p:cNvPr id="447" name="Google Shape;447;p47"/>
          <p:cNvSpPr txBox="1"/>
          <p:nvPr/>
        </p:nvSpPr>
        <p:spPr>
          <a:xfrm>
            <a:off x="503350" y="4539200"/>
            <a:ext cx="34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Ownership between companies</a:t>
            </a:r>
            <a:endParaRPr/>
          </a:p>
        </p:txBody>
      </p:sp>
      <p:sp>
        <p:nvSpPr>
          <p:cNvPr id="448" name="Google Shape;448;p47"/>
          <p:cNvSpPr txBox="1"/>
          <p:nvPr/>
        </p:nvSpPr>
        <p:spPr>
          <a:xfrm>
            <a:off x="3980650" y="2708525"/>
            <a:ext cx="14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Internet</a:t>
            </a:r>
            <a:endParaRPr/>
          </a:p>
        </p:txBody>
      </p:sp>
      <p:sp>
        <p:nvSpPr>
          <p:cNvPr id="449" name="Google Shape;449;p47"/>
          <p:cNvSpPr txBox="1"/>
          <p:nvPr/>
        </p:nvSpPr>
        <p:spPr>
          <a:xfrm>
            <a:off x="4095350" y="4580525"/>
            <a:ext cx="141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Web</a:t>
            </a:r>
            <a:endParaRPr/>
          </a:p>
        </p:txBody>
      </p:sp>
      <p:sp>
        <p:nvSpPr>
          <p:cNvPr id="450" name="Google Shape;450;p47"/>
          <p:cNvSpPr txBox="1"/>
          <p:nvPr/>
        </p:nvSpPr>
        <p:spPr>
          <a:xfrm>
            <a:off x="6483450" y="2860950"/>
            <a:ext cx="18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Word associations</a:t>
            </a:r>
            <a:endParaRPr/>
          </a:p>
        </p:txBody>
      </p:sp>
      <p:sp>
        <p:nvSpPr>
          <p:cNvPr id="451" name="Google Shape;451;p47"/>
          <p:cNvSpPr txBox="1"/>
          <p:nvPr/>
        </p:nvSpPr>
        <p:spPr>
          <a:xfrm>
            <a:off x="6551325" y="4580525"/>
            <a:ext cx="18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Social relations</a:t>
            </a:r>
            <a:endParaRPr/>
          </a:p>
        </p:txBody>
      </p:sp>
      <p:pic>
        <p:nvPicPr>
          <p:cNvPr id="452" name="Google Shape;452;p47"/>
          <p:cNvPicPr preferRelativeResize="0"/>
          <p:nvPr/>
        </p:nvPicPr>
        <p:blipFill rotWithShape="1">
          <a:blip r:embed="rId7">
            <a:alphaModFix/>
          </a:blip>
          <a:srcRect b="5749" l="46601" r="0" t="61856"/>
          <a:stretch/>
        </p:blipFill>
        <p:spPr>
          <a:xfrm>
            <a:off x="247475" y="3064275"/>
            <a:ext cx="3062298" cy="1567452"/>
          </a:xfrm>
          <a:prstGeom prst="rect">
            <a:avLst/>
          </a:prstGeom>
          <a:noFill/>
          <a:ln>
            <a:noFill/>
          </a:ln>
        </p:spPr>
      </p:pic>
      <p:pic>
        <p:nvPicPr>
          <p:cNvPr id="453" name="Google Shape;453;p47"/>
          <p:cNvPicPr preferRelativeResize="0"/>
          <p:nvPr/>
        </p:nvPicPr>
        <p:blipFill>
          <a:blip r:embed="rId8">
            <a:alphaModFix/>
          </a:blip>
          <a:stretch>
            <a:fillRect/>
          </a:stretch>
        </p:blipFill>
        <p:spPr>
          <a:xfrm>
            <a:off x="786225" y="1239475"/>
            <a:ext cx="2035575" cy="15317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nvSpPr>
        <p:spPr>
          <a:xfrm>
            <a:off x="372292" y="772117"/>
            <a:ext cx="8399400" cy="723300"/>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consist of </a:t>
            </a:r>
            <a:r>
              <a:rPr b="1" i="0" lang="en-US" sz="1800" u="none" cap="none" strike="noStrike">
                <a:solidFill>
                  <a:srgbClr val="000000"/>
                </a:solidFill>
              </a:rPr>
              <a:t>vertices</a:t>
            </a:r>
            <a:r>
              <a:rPr i="0" lang="en-US" sz="1800" u="none" cap="none" strike="noStrike">
                <a:solidFill>
                  <a:srgbClr val="000000"/>
                </a:solidFill>
              </a:rPr>
              <a:t> and </a:t>
            </a:r>
            <a:r>
              <a:rPr b="1" i="0" lang="en-US" sz="1800" u="none" cap="none" strike="noStrike">
                <a:solidFill>
                  <a:srgbClr val="000000"/>
                </a:solidFill>
              </a:rPr>
              <a:t>edges</a:t>
            </a:r>
            <a:endParaRPr b="1" sz="1800"/>
          </a:p>
          <a:p>
            <a:pPr indent="-285750" lvl="0" marL="28575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especially suitable to represent interdependencies between data points</a:t>
            </a:r>
            <a:endParaRPr sz="1800"/>
          </a:p>
        </p:txBody>
      </p:sp>
      <p:sp>
        <p:nvSpPr>
          <p:cNvPr id="459" name="Google Shape;459;p48"/>
          <p:cNvSpPr/>
          <p:nvPr/>
        </p:nvSpPr>
        <p:spPr>
          <a:xfrm>
            <a:off x="-2" y="236765"/>
            <a:ext cx="16596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60" name="Google Shape;460;p48"/>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Graphs</a:t>
            </a:r>
            <a:endParaRPr/>
          </a:p>
        </p:txBody>
      </p:sp>
      <p:pic>
        <p:nvPicPr>
          <p:cNvPr id="461" name="Google Shape;461;p48"/>
          <p:cNvPicPr preferRelativeResize="0"/>
          <p:nvPr/>
        </p:nvPicPr>
        <p:blipFill>
          <a:blip r:embed="rId3">
            <a:alphaModFix/>
          </a:blip>
          <a:stretch>
            <a:fillRect/>
          </a:stretch>
        </p:blipFill>
        <p:spPr>
          <a:xfrm>
            <a:off x="1409300" y="1778725"/>
            <a:ext cx="5528599" cy="2721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p:nvPr/>
        </p:nvSpPr>
        <p:spPr>
          <a:xfrm>
            <a:off x="2" y="236765"/>
            <a:ext cx="18507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13" name="Google Shape;113;p22"/>
          <p:cNvSpPr txBox="1"/>
          <p:nvPr/>
        </p:nvSpPr>
        <p:spPr>
          <a:xfrm>
            <a:off x="372292" y="772117"/>
            <a:ext cx="8399400" cy="2247300"/>
          </a:xfrm>
          <a:prstGeom prst="rect">
            <a:avLst/>
          </a:prstGeom>
          <a:noFill/>
          <a:ln>
            <a:noFill/>
          </a:ln>
        </p:spPr>
        <p:txBody>
          <a:bodyPr anchorCtr="0" anchor="t" bIns="45700" lIns="45700" spcFirstLastPara="1" rIns="45700" wrap="square" tIns="45700">
            <a:spAutoFit/>
          </a:bodyPr>
          <a:lstStyle/>
          <a:p>
            <a:pPr indent="-457200" lvl="0" marL="457200" marR="0" rtl="0" algn="l">
              <a:lnSpc>
                <a:spcPct val="100000"/>
              </a:lnSpc>
              <a:spcBef>
                <a:spcPts val="0"/>
              </a:spcBef>
              <a:spcAft>
                <a:spcPts val="0"/>
              </a:spcAft>
              <a:buClr>
                <a:srgbClr val="000000"/>
              </a:buClr>
              <a:buSzPts val="2000"/>
              <a:buAutoNum type="arabicPeriod"/>
            </a:pPr>
            <a:r>
              <a:rPr i="0" lang="en-US" sz="2000" u="none" cap="none" strike="noStrike">
                <a:solidFill>
                  <a:srgbClr val="000000"/>
                </a:solidFill>
              </a:rPr>
              <a:t>Algorithms</a:t>
            </a:r>
            <a:endParaRPr/>
          </a:p>
          <a:p>
            <a:pPr indent="-457200" lvl="0" marL="457200" marR="0" rtl="0" algn="l">
              <a:lnSpc>
                <a:spcPct val="100000"/>
              </a:lnSpc>
              <a:spcBef>
                <a:spcPts val="1200"/>
              </a:spcBef>
              <a:spcAft>
                <a:spcPts val="0"/>
              </a:spcAft>
              <a:buClr>
                <a:srgbClr val="000000"/>
              </a:buClr>
              <a:buSzPts val="2000"/>
              <a:buAutoNum type="arabicPeriod"/>
            </a:pPr>
            <a:r>
              <a:rPr i="0" lang="en-US" sz="2000" u="none" cap="none" strike="noStrike">
                <a:solidFill>
                  <a:srgbClr val="000000"/>
                </a:solidFill>
              </a:rPr>
              <a:t>Representation of </a:t>
            </a:r>
            <a:r>
              <a:rPr lang="en-US" sz="2000"/>
              <a:t>Algorithms</a:t>
            </a:r>
            <a:endParaRPr/>
          </a:p>
          <a:p>
            <a:pPr indent="-457200" lvl="0" marL="457200" marR="0" rtl="0" algn="l">
              <a:lnSpc>
                <a:spcPct val="100000"/>
              </a:lnSpc>
              <a:spcBef>
                <a:spcPts val="1200"/>
              </a:spcBef>
              <a:spcAft>
                <a:spcPts val="0"/>
              </a:spcAft>
              <a:buClr>
                <a:srgbClr val="000000"/>
              </a:buClr>
              <a:buSzPts val="2000"/>
              <a:buAutoNum type="arabicPeriod"/>
            </a:pPr>
            <a:r>
              <a:rPr i="0" lang="en-US" sz="2000" u="none" cap="none" strike="noStrike">
                <a:solidFill>
                  <a:srgbClr val="000000"/>
                </a:solidFill>
              </a:rPr>
              <a:t>Abstract Data Structures</a:t>
            </a:r>
            <a:r>
              <a:rPr lang="en-US" sz="2000"/>
              <a:t> </a:t>
            </a:r>
            <a:endParaRPr sz="2000"/>
          </a:p>
          <a:p>
            <a:pPr indent="-355600" lvl="1" marL="914400" marR="0" rtl="0" algn="l">
              <a:lnSpc>
                <a:spcPct val="100000"/>
              </a:lnSpc>
              <a:spcBef>
                <a:spcPts val="1200"/>
              </a:spcBef>
              <a:spcAft>
                <a:spcPts val="0"/>
              </a:spcAft>
              <a:buClr>
                <a:srgbClr val="000000"/>
              </a:buClr>
              <a:buSzPts val="2000"/>
              <a:buChar char="○"/>
            </a:pPr>
            <a:r>
              <a:rPr lang="en-US" sz="2000"/>
              <a:t>Queues and Stacks</a:t>
            </a:r>
            <a:endParaRPr sz="2000"/>
          </a:p>
          <a:p>
            <a:pPr indent="-355600" lvl="1" marL="914400" marR="0" rtl="0" algn="l">
              <a:lnSpc>
                <a:spcPct val="100000"/>
              </a:lnSpc>
              <a:spcBef>
                <a:spcPts val="1200"/>
              </a:spcBef>
              <a:spcAft>
                <a:spcPts val="0"/>
              </a:spcAft>
              <a:buSzPts val="2000"/>
              <a:buChar char="○"/>
            </a:pPr>
            <a:r>
              <a:rPr lang="en-US" sz="2000"/>
              <a:t>Graphs</a:t>
            </a:r>
            <a:endParaRPr sz="2000"/>
          </a:p>
        </p:txBody>
      </p:sp>
      <p:sp>
        <p:nvSpPr>
          <p:cNvPr id="114" name="Google Shape;114;p22"/>
          <p:cNvSpPr txBox="1"/>
          <p:nvPr>
            <p:ph idx="4294967295" type="title"/>
          </p:nvPr>
        </p:nvSpPr>
        <p:spPr>
          <a:xfrm>
            <a:off x="272142" y="236765"/>
            <a:ext cx="7957500" cy="432600"/>
          </a:xfrm>
          <a:prstGeom prst="rect">
            <a:avLst/>
          </a:prstGeom>
          <a:noFill/>
          <a:ln>
            <a:noFill/>
          </a:ln>
        </p:spPr>
        <p:txBody>
          <a:bodyPr anchorCtr="0" anchor="ctr" bIns="45700" lIns="45700" spcFirstLastPara="1" rIns="45700" wrap="square" tIns="45700">
            <a:normAutofit fontScale="90000"/>
          </a:bodyPr>
          <a:lstStyle/>
          <a:p>
            <a:pPr indent="0" lvl="0" marL="0" marR="0" rtl="0" algn="l">
              <a:lnSpc>
                <a:spcPct val="100000"/>
              </a:lnSpc>
              <a:spcBef>
                <a:spcPts val="0"/>
              </a:spcBef>
              <a:spcAft>
                <a:spcPts val="0"/>
              </a:spcAft>
              <a:buClr>
                <a:srgbClr val="000000"/>
              </a:buClr>
              <a:buSzPct val="100000"/>
              <a:buFont typeface="Century Schoolbook"/>
              <a:buNone/>
            </a:pPr>
            <a:r>
              <a:rPr lang="en-US" sz="2400"/>
              <a:t>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nvSpPr>
        <p:spPr>
          <a:xfrm>
            <a:off x="254500" y="867800"/>
            <a:ext cx="8719500" cy="4017300"/>
          </a:xfrm>
          <a:prstGeom prst="rect">
            <a:avLst/>
          </a:prstGeom>
          <a:noFill/>
          <a:ln>
            <a:noFill/>
          </a:ln>
        </p:spPr>
        <p:txBody>
          <a:bodyPr anchorCtr="0" anchor="t" bIns="45700" lIns="45700" spcFirstLastPara="1" rIns="45700" wrap="square" tIns="45700">
            <a:spAutoFit/>
          </a:bodyPr>
          <a:lstStyle/>
          <a:p>
            <a:pPr indent="-342900" lvl="0" marL="4572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vertices represent any object</a:t>
            </a:r>
            <a:endParaRPr sz="1800"/>
          </a:p>
          <a:p>
            <a:pPr indent="-342900" lvl="1" marL="9144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cities, physical, states, atoms, steps in a process, persons</a:t>
            </a:r>
            <a:endParaRPr sz="1800"/>
          </a:p>
          <a:p>
            <a:pPr indent="-342900" lvl="1" marL="9144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can be labeled or not</a:t>
            </a:r>
            <a:endParaRPr sz="1800"/>
          </a:p>
          <a:p>
            <a:pPr indent="-342900" lvl="0" marL="4572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edges represent the relationship between nodes</a:t>
            </a:r>
            <a:endParaRPr sz="1800"/>
          </a:p>
          <a:p>
            <a:pPr indent="-342900" lvl="1" marL="914400" marR="0" rtl="0" algn="l">
              <a:lnSpc>
                <a:spcPct val="100000"/>
              </a:lnSpc>
              <a:spcBef>
                <a:spcPts val="1000"/>
              </a:spcBef>
              <a:spcAft>
                <a:spcPts val="0"/>
              </a:spcAft>
              <a:buSzPts val="1800"/>
              <a:buChar char="○"/>
            </a:pPr>
            <a:r>
              <a:rPr lang="en-US" sz="1800"/>
              <a:t>roads</a:t>
            </a:r>
            <a:r>
              <a:rPr i="0" lang="en-US" sz="1800" u="none" cap="none" strike="noStrike">
                <a:solidFill>
                  <a:srgbClr val="000000"/>
                </a:solidFill>
              </a:rPr>
              <a:t> between cities, transitions between physical states, atomic bonds etc.</a:t>
            </a:r>
            <a:endParaRPr sz="1800"/>
          </a:p>
          <a:p>
            <a:pPr indent="-342900" lvl="1" marL="914400" marR="0" rtl="0" algn="l">
              <a:lnSpc>
                <a:spcPct val="100000"/>
              </a:lnSpc>
              <a:spcBef>
                <a:spcPts val="1000"/>
              </a:spcBef>
              <a:spcAft>
                <a:spcPts val="0"/>
              </a:spcAft>
              <a:buSzPts val="1800"/>
              <a:buChar char="○"/>
            </a:pPr>
            <a:r>
              <a:rPr lang="en-US" sz="1800"/>
              <a:t>edges </a:t>
            </a:r>
            <a:r>
              <a:rPr i="0" lang="en-US" sz="1800" u="none" cap="none" strike="noStrike">
                <a:solidFill>
                  <a:srgbClr val="000000"/>
                </a:solidFill>
              </a:rPr>
              <a:t>can </a:t>
            </a:r>
            <a:r>
              <a:rPr lang="en-US" sz="1800"/>
              <a:t>have labels and variables, for example</a:t>
            </a:r>
            <a:endParaRPr sz="1800"/>
          </a:p>
          <a:p>
            <a:pPr indent="-342900" lvl="2" marL="1371600" marR="0" rtl="0" algn="l">
              <a:lnSpc>
                <a:spcPct val="100000"/>
              </a:lnSpc>
              <a:spcBef>
                <a:spcPts val="1000"/>
              </a:spcBef>
              <a:spcAft>
                <a:spcPts val="0"/>
              </a:spcAft>
              <a:buSzPts val="1800"/>
              <a:buChar char="■"/>
            </a:pPr>
            <a:r>
              <a:rPr lang="en-US" sz="1800"/>
              <a:t>physical </a:t>
            </a:r>
            <a:r>
              <a:rPr i="0" lang="en-US" sz="1800" u="none" cap="none" strike="noStrike">
                <a:solidFill>
                  <a:srgbClr val="000000"/>
                </a:solidFill>
              </a:rPr>
              <a:t>distanc</a:t>
            </a:r>
            <a:r>
              <a:rPr lang="en-US" sz="1800"/>
              <a:t>e (e.g. 2 Km in a map)</a:t>
            </a:r>
            <a:endParaRPr sz="1800"/>
          </a:p>
          <a:p>
            <a:pPr indent="-342900" lvl="2" marL="1371600" marR="0" rtl="0" algn="l">
              <a:lnSpc>
                <a:spcPct val="100000"/>
              </a:lnSpc>
              <a:spcBef>
                <a:spcPts val="1000"/>
              </a:spcBef>
              <a:spcAft>
                <a:spcPts val="0"/>
              </a:spcAft>
              <a:buSzPts val="1800"/>
              <a:buChar char="■"/>
            </a:pPr>
            <a:r>
              <a:rPr i="0" lang="en-US" sz="1800" u="none" cap="none" strike="noStrike">
                <a:solidFill>
                  <a:srgbClr val="000000"/>
                </a:solidFill>
              </a:rPr>
              <a:t>type of connection (e.g. friends or enemies</a:t>
            </a:r>
            <a:r>
              <a:rPr lang="en-US" sz="1800"/>
              <a:t>)</a:t>
            </a:r>
            <a:endParaRPr sz="1800"/>
          </a:p>
          <a:p>
            <a:pPr indent="-342900" lvl="2" marL="13716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weight of connection (e.g. strong versus weak)</a:t>
            </a:r>
            <a:endParaRPr sz="1800"/>
          </a:p>
          <a:p>
            <a:pPr indent="-342900" lvl="1" marL="9144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can be directed or undirected</a:t>
            </a:r>
            <a:endParaRPr sz="1800"/>
          </a:p>
        </p:txBody>
      </p:sp>
      <p:sp>
        <p:nvSpPr>
          <p:cNvPr id="467" name="Google Shape;467;p49"/>
          <p:cNvSpPr/>
          <p:nvPr/>
        </p:nvSpPr>
        <p:spPr>
          <a:xfrm>
            <a:off x="-2" y="236765"/>
            <a:ext cx="16596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68" name="Google Shape;468;p49"/>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Graphs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0"/>
          <p:cNvSpPr/>
          <p:nvPr/>
        </p:nvSpPr>
        <p:spPr>
          <a:xfrm flipH="1" rot="10800000">
            <a:off x="1943000" y="1219467"/>
            <a:ext cx="4661442" cy="1328130"/>
          </a:xfrm>
          <a:custGeom>
            <a:rect b="b" l="l" r="r" t="t"/>
            <a:pathLst>
              <a:path extrusionOk="0" h="21600" w="21600">
                <a:moveTo>
                  <a:pt x="0" y="0"/>
                </a:moveTo>
                <a:lnTo>
                  <a:pt x="21254" y="0"/>
                </a:lnTo>
                <a:cubicBezTo>
                  <a:pt x="21445"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 name="Google Shape;474;p50"/>
          <p:cNvSpPr txBox="1"/>
          <p:nvPr/>
        </p:nvSpPr>
        <p:spPr>
          <a:xfrm>
            <a:off x="372292" y="2926942"/>
            <a:ext cx="8399400" cy="1457100"/>
          </a:xfrm>
          <a:prstGeom prst="rect">
            <a:avLst/>
          </a:prstGeom>
          <a:noFill/>
          <a:ln>
            <a:noFill/>
          </a:ln>
        </p:spPr>
        <p:txBody>
          <a:bodyPr anchorCtr="0" anchor="t" bIns="45700" lIns="45700" spcFirstLastPara="1" rIns="45700" wrap="square" tIns="45700">
            <a:spAutoFit/>
          </a:bodyPr>
          <a:lstStyle/>
          <a:p>
            <a:pPr indent="-342900" lvl="0" marL="4572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For directed graphs, </a:t>
            </a:r>
            <a:r>
              <a:rPr i="1" lang="en-US" sz="1800" u="none" cap="none" strike="noStrike">
                <a:solidFill>
                  <a:srgbClr val="000000"/>
                </a:solidFill>
              </a:rPr>
              <a:t>E</a:t>
            </a:r>
            <a:r>
              <a:rPr i="0" lang="en-US" sz="1800" u="none" cap="none" strike="noStrike">
                <a:solidFill>
                  <a:srgbClr val="000000"/>
                </a:solidFill>
              </a:rPr>
              <a:t> consists of ordered pairs (v</a:t>
            </a:r>
            <a:r>
              <a:rPr baseline="-25000" i="0" lang="en-US" sz="1800" u="none" cap="none" strike="noStrike">
                <a:solidFill>
                  <a:srgbClr val="000000"/>
                </a:solidFill>
              </a:rPr>
              <a:t>1</a:t>
            </a:r>
            <a:r>
              <a:rPr i="0" lang="en-US" sz="1800" u="none" cap="none" strike="noStrike">
                <a:solidFill>
                  <a:srgbClr val="000000"/>
                </a:solidFill>
              </a:rPr>
              <a:t>,v</a:t>
            </a:r>
            <a:r>
              <a:rPr baseline="-25000" i="0" lang="en-US" sz="1800" u="none" cap="none" strike="noStrike">
                <a:solidFill>
                  <a:srgbClr val="000000"/>
                </a:solidFill>
              </a:rPr>
              <a:t>2</a:t>
            </a:r>
            <a:r>
              <a:rPr i="0" lang="en-US" sz="1800" u="none" cap="none" strike="noStrike">
                <a:solidFill>
                  <a:srgbClr val="000000"/>
                </a:solidFill>
              </a:rPr>
              <a:t>), i.e., the edge goes from v</a:t>
            </a:r>
            <a:r>
              <a:rPr baseline="-25000" i="0" lang="en-US" sz="1800" u="none" cap="none" strike="noStrike">
                <a:solidFill>
                  <a:srgbClr val="000000"/>
                </a:solidFill>
              </a:rPr>
              <a:t>1</a:t>
            </a:r>
            <a:r>
              <a:rPr i="0" lang="en-US" sz="1800" u="none" cap="none" strike="noStrike">
                <a:solidFill>
                  <a:srgbClr val="000000"/>
                </a:solidFill>
              </a:rPr>
              <a:t> to v</a:t>
            </a:r>
            <a:r>
              <a:rPr baseline="-25000" i="0" lang="en-US" sz="1800" u="none" cap="none" strike="noStrike">
                <a:solidFill>
                  <a:srgbClr val="000000"/>
                </a:solidFill>
              </a:rPr>
              <a:t>2</a:t>
            </a:r>
            <a:endParaRPr i="0" sz="1800" u="none" cap="none" strike="noStrike">
              <a:solidFill>
                <a:srgbClr val="000000"/>
              </a:solidFill>
            </a:endParaRPr>
          </a:p>
          <a:p>
            <a:pPr indent="-342900" lvl="0" marL="457200" marR="0" rtl="0" algn="l">
              <a:lnSpc>
                <a:spcPct val="100000"/>
              </a:lnSpc>
              <a:spcBef>
                <a:spcPts val="1000"/>
              </a:spcBef>
              <a:spcAft>
                <a:spcPts val="0"/>
              </a:spcAft>
              <a:buSzPts val="1800"/>
              <a:buChar char="●"/>
            </a:pPr>
            <a:r>
              <a:rPr i="0" lang="en-US" sz="1800" u="none" cap="none" strike="noStrike">
                <a:solidFill>
                  <a:srgbClr val="000000"/>
                </a:solidFill>
              </a:rPr>
              <a:t>Fo</a:t>
            </a:r>
            <a:r>
              <a:rPr lang="en-US" sz="1800"/>
              <a:t>r </a:t>
            </a:r>
            <a:r>
              <a:rPr i="0" lang="en-US" sz="1800" u="none" cap="none" strike="noStrike">
                <a:solidFill>
                  <a:srgbClr val="000000"/>
                </a:solidFill>
              </a:rPr>
              <a:t>undirected graphs </a:t>
            </a:r>
            <a:r>
              <a:rPr i="1" lang="en-US" sz="1800" u="none" cap="none" strike="noStrike">
                <a:solidFill>
                  <a:srgbClr val="000000"/>
                </a:solidFill>
              </a:rPr>
              <a:t>E</a:t>
            </a:r>
            <a:r>
              <a:rPr i="0" lang="en-US" sz="1800" u="none" cap="none" strike="noStrike">
                <a:solidFill>
                  <a:srgbClr val="000000"/>
                </a:solidFill>
              </a:rPr>
              <a:t> is an unordered tuple {v</a:t>
            </a:r>
            <a:r>
              <a:rPr baseline="-25000" i="0" lang="en-US" sz="1800" u="none" cap="none" strike="noStrike">
                <a:solidFill>
                  <a:srgbClr val="000000"/>
                </a:solidFill>
              </a:rPr>
              <a:t>1</a:t>
            </a:r>
            <a:r>
              <a:rPr i="0" lang="en-US" sz="1800" u="none" cap="none" strike="noStrike">
                <a:solidFill>
                  <a:srgbClr val="000000"/>
                </a:solidFill>
              </a:rPr>
              <a:t>,v</a:t>
            </a:r>
            <a:r>
              <a:rPr baseline="-25000" i="0" lang="en-US" sz="1800" u="none" cap="none" strike="noStrike">
                <a:solidFill>
                  <a:srgbClr val="000000"/>
                </a:solidFill>
              </a:rPr>
              <a:t>2</a:t>
            </a:r>
            <a:r>
              <a:rPr i="0" lang="en-US" sz="1800" u="none" cap="none" strike="noStrike">
                <a:solidFill>
                  <a:srgbClr val="000000"/>
                </a:solidFill>
              </a:rPr>
              <a:t>}</a:t>
            </a:r>
            <a:endParaRPr/>
          </a:p>
          <a:p>
            <a:pPr indent="-342900" lvl="0" marL="457200" marR="0" rtl="0" algn="l">
              <a:lnSpc>
                <a:spcPct val="100000"/>
              </a:lnSpc>
              <a:spcBef>
                <a:spcPts val="1000"/>
              </a:spcBef>
              <a:spcAft>
                <a:spcPts val="1000"/>
              </a:spcAft>
              <a:buSzPts val="1800"/>
              <a:buChar char="●"/>
            </a:pPr>
            <a:r>
              <a:rPr i="0" lang="en-US" sz="1800" u="none" cap="none" strike="noStrike">
                <a:solidFill>
                  <a:srgbClr val="000000"/>
                </a:solidFill>
              </a:rPr>
              <a:t>How do we represent graphs as an abstract data structure?</a:t>
            </a:r>
            <a:endParaRPr/>
          </a:p>
        </p:txBody>
      </p:sp>
      <p:sp>
        <p:nvSpPr>
          <p:cNvPr id="475" name="Google Shape;475;p50"/>
          <p:cNvSpPr/>
          <p:nvPr/>
        </p:nvSpPr>
        <p:spPr>
          <a:xfrm>
            <a:off x="2" y="236775"/>
            <a:ext cx="34110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76" name="Google Shape;476;p50"/>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Graphs: F</a:t>
            </a:r>
            <a:r>
              <a:rPr lang="en-US" sz="2400"/>
              <a:t>ormalization</a:t>
            </a:r>
            <a:endParaRPr/>
          </a:p>
        </p:txBody>
      </p:sp>
      <p:sp>
        <p:nvSpPr>
          <p:cNvPr id="477" name="Google Shape;477;p50"/>
          <p:cNvSpPr txBox="1"/>
          <p:nvPr/>
        </p:nvSpPr>
        <p:spPr>
          <a:xfrm>
            <a:off x="1762800" y="1219475"/>
            <a:ext cx="4714800" cy="1246800"/>
          </a:xfrm>
          <a:prstGeom prst="rect">
            <a:avLst/>
          </a:prstGeom>
          <a:noFill/>
          <a:ln>
            <a:noFill/>
          </a:ln>
        </p:spPr>
        <p:txBody>
          <a:bodyPr anchorCtr="0" anchor="t" bIns="91425" lIns="91425" spcFirstLastPara="1" rIns="91425" wrap="square" tIns="91425">
            <a:spAutoFit/>
          </a:bodyPr>
          <a:lstStyle/>
          <a:p>
            <a:pPr indent="457200" lvl="1" marL="0" rtl="0" algn="l">
              <a:spcBef>
                <a:spcPts val="600"/>
              </a:spcBef>
              <a:spcAft>
                <a:spcPts val="0"/>
              </a:spcAft>
              <a:buNone/>
            </a:pPr>
            <a:r>
              <a:rPr lang="en-US" sz="1800">
                <a:solidFill>
                  <a:schemeClr val="dk1"/>
                </a:solidFill>
              </a:rPr>
              <a:t>A graph </a:t>
            </a:r>
            <a:r>
              <a:rPr i="1" lang="en-US" sz="1800">
                <a:solidFill>
                  <a:schemeClr val="dk1"/>
                </a:solidFill>
              </a:rPr>
              <a:t>G</a:t>
            </a:r>
            <a:r>
              <a:rPr lang="en-US" sz="1800">
                <a:solidFill>
                  <a:schemeClr val="dk1"/>
                </a:solidFill>
              </a:rPr>
              <a:t> is a tuple </a:t>
            </a:r>
            <a:r>
              <a:rPr i="1" lang="en-US" sz="1800">
                <a:solidFill>
                  <a:schemeClr val="dk1"/>
                </a:solidFill>
              </a:rPr>
              <a:t>G = (V, E)</a:t>
            </a:r>
            <a:r>
              <a:rPr lang="en-US" sz="1800">
                <a:solidFill>
                  <a:schemeClr val="dk1"/>
                </a:solidFill>
              </a:rPr>
              <a:t>, where</a:t>
            </a:r>
            <a:endParaRPr>
              <a:solidFill>
                <a:schemeClr val="dk1"/>
              </a:solidFill>
            </a:endParaRPr>
          </a:p>
          <a:p>
            <a:pPr indent="-285750" lvl="2" marL="1200150" rtl="0" algn="l">
              <a:spcBef>
                <a:spcPts val="600"/>
              </a:spcBef>
              <a:spcAft>
                <a:spcPts val="0"/>
              </a:spcAft>
              <a:buClr>
                <a:schemeClr val="dk1"/>
              </a:buClr>
              <a:buSzPts val="1800"/>
              <a:buChar char="•"/>
            </a:pPr>
            <a:r>
              <a:rPr i="1" lang="en-US" sz="1800">
                <a:solidFill>
                  <a:schemeClr val="dk1"/>
                </a:solidFill>
              </a:rPr>
              <a:t>V </a:t>
            </a:r>
            <a:r>
              <a:rPr lang="en-US" sz="1800">
                <a:solidFill>
                  <a:schemeClr val="dk1"/>
                </a:solidFill>
              </a:rPr>
              <a:t>is the set of all vertices</a:t>
            </a:r>
            <a:endParaRPr sz="1800">
              <a:solidFill>
                <a:schemeClr val="dk1"/>
              </a:solidFill>
            </a:endParaRPr>
          </a:p>
          <a:p>
            <a:pPr indent="-285750" lvl="2" marL="1200150" rtl="0" algn="l">
              <a:spcBef>
                <a:spcPts val="1200"/>
              </a:spcBef>
              <a:spcAft>
                <a:spcPts val="0"/>
              </a:spcAft>
              <a:buClr>
                <a:schemeClr val="dk1"/>
              </a:buClr>
              <a:buSzPts val="1800"/>
              <a:buChar char="•"/>
            </a:pPr>
            <a:r>
              <a:rPr i="1" lang="en-US" sz="1800">
                <a:solidFill>
                  <a:schemeClr val="dk1"/>
                </a:solidFill>
              </a:rPr>
              <a:t>E</a:t>
            </a:r>
            <a:r>
              <a:rPr lang="en-US" sz="1800">
                <a:solidFill>
                  <a:schemeClr val="dk1"/>
                </a:solidFill>
              </a:rPr>
              <a:t> is the set of all edges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p:nvPr/>
        </p:nvSpPr>
        <p:spPr>
          <a:xfrm flipH="1" rot="10800000">
            <a:off x="326575" y="829728"/>
            <a:ext cx="8303094" cy="1678698"/>
          </a:xfrm>
          <a:custGeom>
            <a:rect b="b" l="l" r="r" t="t"/>
            <a:pathLst>
              <a:path extrusionOk="0" h="21600" w="21600">
                <a:moveTo>
                  <a:pt x="0" y="0"/>
                </a:moveTo>
                <a:lnTo>
                  <a:pt x="21254" y="0"/>
                </a:lnTo>
                <a:cubicBezTo>
                  <a:pt x="21445"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3" name="Google Shape;483;p51"/>
          <p:cNvSpPr txBox="1"/>
          <p:nvPr/>
        </p:nvSpPr>
        <p:spPr>
          <a:xfrm>
            <a:off x="482950" y="829700"/>
            <a:ext cx="8216400" cy="1644000"/>
          </a:xfrm>
          <a:prstGeom prst="rect">
            <a:avLst/>
          </a:prstGeom>
          <a:noFill/>
          <a:ln>
            <a:noFill/>
          </a:ln>
        </p:spPr>
        <p:txBody>
          <a:bodyPr anchorCtr="0" anchor="t" bIns="45700" lIns="45700" spcFirstLastPara="1" rIns="45700" wrap="square" tIns="45700">
            <a:spAutoFit/>
          </a:bodyPr>
          <a:lstStyle/>
          <a:p>
            <a:pPr indent="0" lvl="0" marL="0" marR="0" rtl="0" algn="l">
              <a:lnSpc>
                <a:spcPct val="115000"/>
              </a:lnSpc>
              <a:spcBef>
                <a:spcPts val="0"/>
              </a:spcBef>
              <a:spcAft>
                <a:spcPts val="0"/>
              </a:spcAft>
              <a:buClr>
                <a:srgbClr val="59C7EB"/>
              </a:buClr>
              <a:buSzPts val="1800"/>
              <a:buFont typeface="Century Schoolbook"/>
              <a:buNone/>
            </a:pPr>
            <a:r>
              <a:rPr b="1" i="0" lang="en-US" sz="1800" u="none" cap="none" strike="noStrike">
                <a:solidFill>
                  <a:srgbClr val="59C7EB"/>
                </a:solidFill>
              </a:rPr>
              <a:t>Definition of Adjacency Matrix</a:t>
            </a:r>
            <a:br>
              <a:rPr b="1" lang="en-US"/>
            </a:br>
            <a:r>
              <a:rPr i="0" lang="en-US" sz="1800" u="none" cap="none" strike="noStrike">
                <a:solidFill>
                  <a:srgbClr val="000000"/>
                </a:solidFill>
              </a:rPr>
              <a:t>If </a:t>
            </a:r>
            <a:r>
              <a:rPr i="1" lang="en-US" sz="1800" u="none" cap="none" strike="noStrike">
                <a:solidFill>
                  <a:srgbClr val="000000"/>
                </a:solidFill>
              </a:rPr>
              <a:t>G = (V, E) </a:t>
            </a:r>
            <a:r>
              <a:rPr i="0" lang="en-US" sz="1800" u="none" cap="none" strike="noStrike">
                <a:solidFill>
                  <a:srgbClr val="000000"/>
                </a:solidFill>
              </a:rPr>
              <a:t>is a graph then two vertices </a:t>
            </a:r>
            <a:r>
              <a:rPr lang="en-US" sz="1800"/>
              <a:t>v, w ∈ V</a:t>
            </a:r>
            <a:r>
              <a:rPr i="0" lang="en-US" sz="1800" u="none" cap="none" strike="noStrike">
                <a:solidFill>
                  <a:srgbClr val="000000"/>
                </a:solidFill>
              </a:rPr>
              <a:t> are adjacent if they are connected by an edge </a:t>
            </a:r>
            <a:r>
              <a:rPr lang="en-US" sz="1800"/>
              <a:t>{v, w} ∈ E</a:t>
            </a:r>
            <a:r>
              <a:rPr i="0" lang="en-US" sz="1800" u="none" cap="none" strike="noStrike">
                <a:solidFill>
                  <a:srgbClr val="000000"/>
                </a:solidFill>
              </a:rPr>
              <a:t>. </a:t>
            </a:r>
            <a:br>
              <a:rPr i="0" lang="en-US" sz="1800" u="none" cap="none" strike="noStrike">
                <a:solidFill>
                  <a:srgbClr val="000000"/>
                </a:solidFill>
              </a:rPr>
            </a:br>
            <a:r>
              <a:rPr i="0" lang="en-US" sz="1800" u="none" cap="none" strike="noStrike">
                <a:solidFill>
                  <a:srgbClr val="000000"/>
                </a:solidFill>
              </a:rPr>
              <a:t>The matrix </a:t>
            </a:r>
            <a:r>
              <a:rPr i="1" lang="en-US" sz="1800" u="none" cap="none" strike="noStrike">
                <a:solidFill>
                  <a:srgbClr val="000000"/>
                </a:solidFill>
              </a:rPr>
              <a:t>A(G)</a:t>
            </a:r>
            <a:r>
              <a:rPr i="0" lang="en-US" sz="1800" u="none" cap="none" strike="noStrike">
                <a:solidFill>
                  <a:srgbClr val="000000"/>
                </a:solidFill>
              </a:rPr>
              <a:t> </a:t>
            </a:r>
            <a:r>
              <a:rPr i="0" lang="en-US" sz="1800" u="none" cap="none" strike="noStrike">
                <a:solidFill>
                  <a:srgbClr val="000000"/>
                </a:solidFill>
              </a:rPr>
              <a:t>is called </a:t>
            </a:r>
            <a:r>
              <a:rPr b="1" i="0" lang="en-US" sz="1800" u="none" cap="none" strike="noStrike">
                <a:solidFill>
                  <a:srgbClr val="000000"/>
                </a:solidFill>
              </a:rPr>
              <a:t>adjacency matrix</a:t>
            </a:r>
            <a:r>
              <a:rPr i="0" lang="en-US" sz="1800" u="none" cap="none" strike="noStrike">
                <a:solidFill>
                  <a:srgbClr val="000000"/>
                </a:solidFill>
              </a:rPr>
              <a:t> if a</a:t>
            </a:r>
            <a:r>
              <a:rPr baseline="-25000" i="0" lang="en-US" sz="1800" u="none" cap="none" strike="noStrike">
                <a:solidFill>
                  <a:srgbClr val="000000"/>
                </a:solidFill>
              </a:rPr>
              <a:t>v,w</a:t>
            </a:r>
            <a:r>
              <a:rPr i="0" lang="en-US" sz="1800" u="none" cap="none" strike="noStrike">
                <a:solidFill>
                  <a:srgbClr val="000000"/>
                </a:solidFill>
              </a:rPr>
              <a:t> = 1 if {</a:t>
            </a:r>
            <a:r>
              <a:rPr lang="en-US" sz="1800"/>
              <a:t>v, w} ∈ E</a:t>
            </a:r>
            <a:r>
              <a:rPr i="1" lang="en-US" sz="1800" u="none" cap="none" strike="noStrike">
                <a:solidFill>
                  <a:srgbClr val="000000"/>
                </a:solidFill>
              </a:rPr>
              <a:t> </a:t>
            </a:r>
            <a:r>
              <a:rPr i="0" lang="en-US" sz="1800" u="none" cap="none" strike="noStrike">
                <a:solidFill>
                  <a:srgbClr val="000000"/>
                </a:solidFill>
              </a:rPr>
              <a:t>and a</a:t>
            </a:r>
            <a:r>
              <a:rPr baseline="-25000" i="0" lang="en-US" sz="1800" u="none" cap="none" strike="noStrike">
                <a:solidFill>
                  <a:srgbClr val="000000"/>
                </a:solidFill>
              </a:rPr>
              <a:t>v,w</a:t>
            </a:r>
            <a:r>
              <a:rPr i="0" lang="en-US" sz="1800" u="none" cap="none" strike="noStrike">
                <a:solidFill>
                  <a:srgbClr val="000000"/>
                </a:solidFill>
              </a:rPr>
              <a:t> = 0 otherwise.</a:t>
            </a:r>
            <a:endParaRPr/>
          </a:p>
        </p:txBody>
      </p:sp>
      <p:pic>
        <p:nvPicPr>
          <p:cNvPr descr="Picture 1" id="484" name="Google Shape;484;p51"/>
          <p:cNvPicPr preferRelativeResize="0"/>
          <p:nvPr/>
        </p:nvPicPr>
        <p:blipFill rotWithShape="1">
          <a:blip r:embed="rId3">
            <a:alphaModFix/>
          </a:blip>
          <a:srcRect b="0" l="0" r="0" t="0"/>
          <a:stretch/>
        </p:blipFill>
        <p:spPr>
          <a:xfrm>
            <a:off x="4669323" y="2657436"/>
            <a:ext cx="3927582" cy="2120894"/>
          </a:xfrm>
          <a:prstGeom prst="rect">
            <a:avLst/>
          </a:prstGeom>
          <a:noFill/>
          <a:ln>
            <a:noFill/>
          </a:ln>
        </p:spPr>
      </p:pic>
      <p:sp>
        <p:nvSpPr>
          <p:cNvPr id="485" name="Google Shape;485;p51"/>
          <p:cNvSpPr/>
          <p:nvPr/>
        </p:nvSpPr>
        <p:spPr>
          <a:xfrm>
            <a:off x="1" y="236775"/>
            <a:ext cx="2813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86" name="Google Shape;486;p51"/>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Adjacency Matrix</a:t>
            </a:r>
            <a:endParaRPr/>
          </a:p>
        </p:txBody>
      </p:sp>
      <p:pic>
        <p:nvPicPr>
          <p:cNvPr id="487" name="Google Shape;487;p51"/>
          <p:cNvPicPr preferRelativeResize="0"/>
          <p:nvPr/>
        </p:nvPicPr>
        <p:blipFill>
          <a:blip r:embed="rId4">
            <a:alphaModFix/>
          </a:blip>
          <a:stretch>
            <a:fillRect/>
          </a:stretch>
        </p:blipFill>
        <p:spPr>
          <a:xfrm>
            <a:off x="482950" y="2702275"/>
            <a:ext cx="4126201" cy="20311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nvSpPr>
        <p:spPr>
          <a:xfrm>
            <a:off x="372292" y="772117"/>
            <a:ext cx="8399400" cy="1369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lang="en-US" sz="1900">
                <a:solidFill>
                  <a:schemeClr val="dk1"/>
                </a:solidFill>
              </a:rPr>
              <a:t>A</a:t>
            </a:r>
            <a:r>
              <a:rPr b="1" lang="en-US" sz="1900">
                <a:solidFill>
                  <a:schemeClr val="dk1"/>
                </a:solidFill>
              </a:rPr>
              <a:t>djacency list: A</a:t>
            </a:r>
            <a:r>
              <a:rPr b="1" i="0" lang="en-US" sz="1900" u="none" cap="none" strike="noStrike">
                <a:solidFill>
                  <a:srgbClr val="000000"/>
                </a:solidFill>
              </a:rPr>
              <a:t>lternative representation to adjacency matri</a:t>
            </a:r>
            <a:r>
              <a:rPr b="1" lang="en-US" sz="1900"/>
              <a:t>x</a:t>
            </a:r>
            <a:endParaRPr/>
          </a:p>
          <a:p>
            <a:pPr indent="-342900" lvl="0" marL="45720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array of vertices in which all neighbors are stored as a linear list</a:t>
            </a:r>
            <a:endParaRPr/>
          </a:p>
          <a:p>
            <a:pPr indent="-342900" lvl="0" marL="45720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compressed representation of an adjacency matrix where all zeros have been eliminated. </a:t>
            </a:r>
            <a:r>
              <a:rPr lang="en-US" sz="1800"/>
              <a:t>More memory efficient for sparse graphs.</a:t>
            </a:r>
            <a:endParaRPr sz="1800"/>
          </a:p>
        </p:txBody>
      </p:sp>
      <p:pic>
        <p:nvPicPr>
          <p:cNvPr descr="Picture 2" id="493" name="Google Shape;493;p52"/>
          <p:cNvPicPr preferRelativeResize="0"/>
          <p:nvPr/>
        </p:nvPicPr>
        <p:blipFill rotWithShape="1">
          <a:blip r:embed="rId3">
            <a:alphaModFix/>
          </a:blip>
          <a:srcRect b="0" l="0" r="0" t="0"/>
          <a:stretch/>
        </p:blipFill>
        <p:spPr>
          <a:xfrm>
            <a:off x="5496706" y="2174762"/>
            <a:ext cx="2827543" cy="2719761"/>
          </a:xfrm>
          <a:prstGeom prst="rect">
            <a:avLst/>
          </a:prstGeom>
          <a:noFill/>
          <a:ln>
            <a:noFill/>
          </a:ln>
        </p:spPr>
      </p:pic>
      <p:sp>
        <p:nvSpPr>
          <p:cNvPr id="494" name="Google Shape;494;p52"/>
          <p:cNvSpPr/>
          <p:nvPr/>
        </p:nvSpPr>
        <p:spPr>
          <a:xfrm>
            <a:off x="1" y="236775"/>
            <a:ext cx="23484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95" name="Google Shape;495;p52"/>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Adjacency list</a:t>
            </a:r>
            <a:endParaRPr/>
          </a:p>
        </p:txBody>
      </p:sp>
      <p:pic>
        <p:nvPicPr>
          <p:cNvPr id="496" name="Google Shape;496;p52"/>
          <p:cNvPicPr preferRelativeResize="0"/>
          <p:nvPr/>
        </p:nvPicPr>
        <p:blipFill>
          <a:blip r:embed="rId4">
            <a:alphaModFix/>
          </a:blip>
          <a:stretch>
            <a:fillRect/>
          </a:stretch>
        </p:blipFill>
        <p:spPr>
          <a:xfrm>
            <a:off x="482950" y="2702275"/>
            <a:ext cx="4126201" cy="2031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3"/>
          <p:cNvSpPr txBox="1"/>
          <p:nvPr/>
        </p:nvSpPr>
        <p:spPr>
          <a:xfrm>
            <a:off x="404542" y="822042"/>
            <a:ext cx="8399400" cy="41250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rPr>
              <a:t>Comparing adjacency matrix and list representation</a:t>
            </a:r>
            <a:endParaRPr b="1" sz="1800"/>
          </a:p>
          <a:p>
            <a:pPr indent="-342900" lvl="0" marL="457200" marR="0" rtl="0" algn="l">
              <a:lnSpc>
                <a:spcPct val="100000"/>
              </a:lnSpc>
              <a:spcBef>
                <a:spcPts val="600"/>
              </a:spcBef>
              <a:spcAft>
                <a:spcPts val="0"/>
              </a:spcAft>
              <a:buClr>
                <a:srgbClr val="000000"/>
              </a:buClr>
              <a:buSzPts val="1800"/>
              <a:buChar char="●"/>
            </a:pPr>
            <a:r>
              <a:rPr i="0" lang="en-US" sz="1800" u="none" cap="none" strike="noStrike">
                <a:solidFill>
                  <a:srgbClr val="000000"/>
                </a:solidFill>
              </a:rPr>
              <a:t>example 1: does an edge exist between v</a:t>
            </a:r>
            <a:r>
              <a:rPr baseline="-25000" i="0" lang="en-US" sz="1800" u="none" cap="none" strike="noStrike">
                <a:solidFill>
                  <a:srgbClr val="000000"/>
                </a:solidFill>
              </a:rPr>
              <a:t>i</a:t>
            </a:r>
            <a:r>
              <a:rPr i="0" lang="en-US" sz="1800" u="none" cap="none" strike="noStrike">
                <a:solidFill>
                  <a:srgbClr val="000000"/>
                </a:solidFill>
              </a:rPr>
              <a:t> and v</a:t>
            </a:r>
            <a:r>
              <a:rPr baseline="-25000" i="0" lang="en-US" sz="1800" u="none" cap="none" strike="noStrike">
                <a:solidFill>
                  <a:srgbClr val="000000"/>
                </a:solidFill>
              </a:rPr>
              <a:t>j</a:t>
            </a:r>
            <a:r>
              <a:rPr i="0" lang="en-US" sz="1800" u="none" cap="none" strike="noStrike">
                <a:solidFill>
                  <a:srgbClr val="000000"/>
                </a:solidFill>
              </a:rPr>
              <a:t>?</a:t>
            </a:r>
            <a:endParaRPr b="1" i="0" sz="1800" u="none" cap="none" strike="noStrike">
              <a:solidFill>
                <a:srgbClr val="000000"/>
              </a:solidFill>
            </a:endParaRPr>
          </a:p>
          <a:p>
            <a:pPr indent="-342900" lvl="1" marL="9144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adjacency matrix: direct access</a:t>
            </a:r>
            <a:endParaRPr sz="1800"/>
          </a:p>
          <a:p>
            <a:pPr indent="-342900" lvl="1" marL="9144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adjacency list: iterate through all neighbors</a:t>
            </a:r>
            <a:endParaRPr i="0" sz="1800" u="none" cap="none" strike="noStrike">
              <a:solidFill>
                <a:srgbClr val="000000"/>
              </a:solidFill>
            </a:endParaRPr>
          </a:p>
          <a:p>
            <a:pPr indent="-342900" lvl="0" marL="4572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example 2: how many edges does a vertex v</a:t>
            </a:r>
            <a:r>
              <a:rPr baseline="-25000" i="0" lang="en-US" sz="1800" u="none" cap="none" strike="noStrike">
                <a:solidFill>
                  <a:srgbClr val="000000"/>
                </a:solidFill>
              </a:rPr>
              <a:t>i</a:t>
            </a:r>
            <a:r>
              <a:rPr i="0" lang="en-US" sz="1800" u="none" cap="none" strike="noStrike">
                <a:solidFill>
                  <a:srgbClr val="000000"/>
                </a:solidFill>
              </a:rPr>
              <a:t> have?</a:t>
            </a:r>
            <a:endParaRPr b="1" i="0" sz="1800" u="none" cap="none" strike="noStrike">
              <a:solidFill>
                <a:srgbClr val="000000"/>
              </a:solidFill>
            </a:endParaRPr>
          </a:p>
          <a:p>
            <a:pPr indent="-342900" lvl="1" marL="9144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adjacency matrix: iterate through all vertices</a:t>
            </a:r>
            <a:endParaRPr sz="1800"/>
          </a:p>
          <a:p>
            <a:pPr indent="-342900" lvl="1" marL="9144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adjacency list: iterate only through all neighbors</a:t>
            </a:r>
            <a:endParaRPr sz="1800"/>
          </a:p>
          <a:p>
            <a:pPr indent="-342900" lvl="0" marL="4572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choice of representation clearly matters for </a:t>
            </a:r>
            <a:r>
              <a:rPr b="1" i="0" lang="en-US" sz="1800" u="none" cap="none" strike="noStrike">
                <a:solidFill>
                  <a:srgbClr val="000000"/>
                </a:solidFill>
              </a:rPr>
              <a:t>access efficiency</a:t>
            </a:r>
            <a:endParaRPr b="1" i="0" sz="1800" u="none" cap="none" strike="noStrike">
              <a:solidFill>
                <a:srgbClr val="000000"/>
              </a:solidFill>
            </a:endParaRPr>
          </a:p>
          <a:p>
            <a:pPr indent="0" lvl="0" marL="0" marR="0" rtl="0" algn="l">
              <a:lnSpc>
                <a:spcPct val="100000"/>
              </a:lnSpc>
              <a:spcBef>
                <a:spcPts val="600"/>
              </a:spcBef>
              <a:spcAft>
                <a:spcPts val="0"/>
              </a:spcAft>
              <a:buNone/>
            </a:pPr>
            <a:br>
              <a:rPr b="1" lang="en-US" sz="1800"/>
            </a:br>
            <a:r>
              <a:rPr lang="en-US" sz="1700"/>
              <a:t>Adjacency lists are more </a:t>
            </a:r>
            <a:r>
              <a:rPr b="1" lang="en-US" sz="1700"/>
              <a:t>memory efficient</a:t>
            </a:r>
            <a:r>
              <a:rPr lang="en-US" sz="1700"/>
              <a:t> for sparse networks (few edges per node) </a:t>
            </a:r>
            <a:endParaRPr sz="1700"/>
          </a:p>
          <a:p>
            <a:pPr indent="-336550" lvl="0" marL="457200" marR="0" rtl="0" algn="l">
              <a:lnSpc>
                <a:spcPct val="100000"/>
              </a:lnSpc>
              <a:spcBef>
                <a:spcPts val="600"/>
              </a:spcBef>
              <a:spcAft>
                <a:spcPts val="0"/>
              </a:spcAft>
              <a:buSzPts val="1700"/>
              <a:buChar char="●"/>
            </a:pPr>
            <a:r>
              <a:rPr lang="en-US" sz="1700"/>
              <a:t>If Facebook stored the friendship network data of 2.7 Billion users as an adjacency matrix and each entry in the matrix took just one bit, it would take 455 Petabytes (455.000 Terabytes) to store just the presence or absence of friendships between users.</a:t>
            </a:r>
            <a:endParaRPr sz="1700"/>
          </a:p>
        </p:txBody>
      </p:sp>
      <p:sp>
        <p:nvSpPr>
          <p:cNvPr id="502" name="Google Shape;502;p53"/>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503" name="Google Shape;503;p53"/>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Adjacency Matrix vs Adjacency List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509" name="Google Shape;509;p54"/>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Examples of Graph Problems</a:t>
            </a:r>
            <a:endParaRPr/>
          </a:p>
        </p:txBody>
      </p:sp>
      <p:sp>
        <p:nvSpPr>
          <p:cNvPr id="510" name="Google Shape;510;p54"/>
          <p:cNvSpPr txBox="1"/>
          <p:nvPr/>
        </p:nvSpPr>
        <p:spPr>
          <a:xfrm>
            <a:off x="205250" y="953825"/>
            <a:ext cx="8379300" cy="3576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US" sz="1800"/>
              <a:t>Finding distances between nodes and shortest paths</a:t>
            </a:r>
            <a:endParaRPr b="1" sz="1800"/>
          </a:p>
          <a:p>
            <a:pPr indent="-342900" lvl="0" marL="457200" rtl="0" algn="l">
              <a:spcBef>
                <a:spcPts val="1000"/>
              </a:spcBef>
              <a:spcAft>
                <a:spcPts val="0"/>
              </a:spcAft>
              <a:buSzPts val="1800"/>
              <a:buChar char="●"/>
            </a:pPr>
            <a:r>
              <a:rPr lang="en-US" sz="1800"/>
              <a:t>Finding subgraphs that are connected: i.e. there are paths between every to nodes in the subgraph</a:t>
            </a:r>
            <a:endParaRPr sz="1800"/>
          </a:p>
          <a:p>
            <a:pPr indent="-342900" lvl="0" marL="457200" rtl="0" algn="l">
              <a:spcBef>
                <a:spcPts val="1000"/>
              </a:spcBef>
              <a:spcAft>
                <a:spcPts val="0"/>
              </a:spcAft>
              <a:buSzPts val="1800"/>
              <a:buChar char="●"/>
            </a:pPr>
            <a:r>
              <a:rPr lang="en-US" sz="1800"/>
              <a:t>Coloring nodes such that two </a:t>
            </a:r>
            <a:r>
              <a:rPr lang="en-US" sz="1800"/>
              <a:t>neighbors</a:t>
            </a:r>
            <a:r>
              <a:rPr lang="en-US" sz="1800"/>
              <a:t> do not have the same color</a:t>
            </a:r>
            <a:endParaRPr sz="1800"/>
          </a:p>
          <a:p>
            <a:pPr indent="-342900" lvl="0" marL="457200" rtl="0" algn="l">
              <a:spcBef>
                <a:spcPts val="1000"/>
              </a:spcBef>
              <a:spcAft>
                <a:spcPts val="0"/>
              </a:spcAft>
              <a:buSzPts val="1800"/>
              <a:buChar char="●"/>
            </a:pPr>
            <a:r>
              <a:rPr lang="en-US" sz="1800"/>
              <a:t>Finding the nodes with the shortest average distance to all other nodes</a:t>
            </a:r>
            <a:endParaRPr sz="1800"/>
          </a:p>
          <a:p>
            <a:pPr indent="-342900" lvl="0" marL="457200" rtl="0" algn="l">
              <a:spcBef>
                <a:spcPts val="1000"/>
              </a:spcBef>
              <a:spcAft>
                <a:spcPts val="0"/>
              </a:spcAft>
              <a:buSzPts val="1800"/>
              <a:buChar char="●"/>
            </a:pPr>
            <a:r>
              <a:rPr lang="en-US" sz="1800"/>
              <a:t>Ranking nodes by the number of shortest paths that go through them</a:t>
            </a:r>
            <a:endParaRPr sz="1800"/>
          </a:p>
          <a:p>
            <a:pPr indent="-342900" lvl="0" marL="457200" rtl="0" algn="l">
              <a:spcBef>
                <a:spcPts val="1000"/>
              </a:spcBef>
              <a:spcAft>
                <a:spcPts val="0"/>
              </a:spcAft>
              <a:buSzPts val="1800"/>
              <a:buChar char="●"/>
            </a:pPr>
            <a:r>
              <a:rPr lang="en-US" sz="1800"/>
              <a:t>Finding a tree that connects all nodes with the </a:t>
            </a:r>
            <a:r>
              <a:rPr lang="en-US" sz="1800"/>
              <a:t>lowest number of edges</a:t>
            </a:r>
            <a:endParaRPr sz="1800"/>
          </a:p>
          <a:p>
            <a:pPr indent="-342900" lvl="0" marL="457200" rtl="0" algn="l">
              <a:spcBef>
                <a:spcPts val="1000"/>
              </a:spcBef>
              <a:spcAft>
                <a:spcPts val="0"/>
              </a:spcAft>
              <a:buSzPts val="1800"/>
              <a:buChar char="●"/>
            </a:pPr>
            <a:r>
              <a:rPr lang="en-US" sz="1800"/>
              <a:t>Finding a path connecting all nodes and using edges at most once</a:t>
            </a:r>
            <a:endParaRPr sz="1800"/>
          </a:p>
          <a:p>
            <a:pPr indent="-342900" lvl="0" marL="457200" rtl="0" algn="l">
              <a:spcBef>
                <a:spcPts val="1000"/>
              </a:spcBef>
              <a:spcAft>
                <a:spcPts val="1000"/>
              </a:spcAft>
              <a:buSzPts val="1800"/>
              <a:buChar char="●"/>
            </a:pPr>
            <a:r>
              <a:rPr lang="en-US" sz="1800"/>
              <a:t>Finding if two graphs can be mapped into each other (isomorphism)</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5"/>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516" name="Google Shape;516;p55"/>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Example: Finding distances</a:t>
            </a:r>
            <a:endParaRPr/>
          </a:p>
        </p:txBody>
      </p:sp>
      <p:sp>
        <p:nvSpPr>
          <p:cNvPr id="517" name="Google Shape;517;p55"/>
          <p:cNvSpPr txBox="1"/>
          <p:nvPr/>
        </p:nvSpPr>
        <p:spPr>
          <a:xfrm>
            <a:off x="365760" y="884225"/>
            <a:ext cx="8186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Let’s </a:t>
            </a:r>
            <a:r>
              <a:rPr lang="en-US" sz="1800"/>
              <a:t>consider</a:t>
            </a:r>
            <a:r>
              <a:rPr lang="en-US" sz="1800"/>
              <a:t> this (undirected) graph </a:t>
            </a:r>
            <a:r>
              <a:rPr i="1" lang="en-US" sz="1800">
                <a:solidFill>
                  <a:schemeClr val="dk1"/>
                </a:solidFill>
              </a:rPr>
              <a:t>G = (V, E) </a:t>
            </a:r>
            <a:r>
              <a:rPr lang="en-US" sz="1800">
                <a:solidFill>
                  <a:schemeClr val="dk1"/>
                </a:solidFill>
              </a:rPr>
              <a:t>with </a:t>
            </a:r>
            <a:br>
              <a:rPr lang="en-US" sz="1800">
                <a:solidFill>
                  <a:schemeClr val="dk1"/>
                </a:solidFill>
              </a:rPr>
            </a:br>
            <a:r>
              <a:rPr lang="en-US" sz="1800">
                <a:solidFill>
                  <a:schemeClr val="dk1"/>
                </a:solidFill>
              </a:rPr>
              <a:t>V = {a,b,c,d,e,f,g} and </a:t>
            </a:r>
            <a:br>
              <a:rPr lang="en-US" sz="1800">
                <a:solidFill>
                  <a:schemeClr val="dk1"/>
                </a:solidFill>
              </a:rPr>
            </a:br>
            <a:r>
              <a:rPr lang="en-US" sz="1800">
                <a:solidFill>
                  <a:schemeClr val="dk1"/>
                </a:solidFill>
              </a:rPr>
              <a:t>E = {{a,e}, {e,b}, {b,c}, {c,f}, {c,g}, {d,g}, {e,f}}</a:t>
            </a:r>
            <a:endParaRPr sz="1800"/>
          </a:p>
        </p:txBody>
      </p:sp>
      <p:sp>
        <p:nvSpPr>
          <p:cNvPr id="518" name="Google Shape;518;p55"/>
          <p:cNvSpPr/>
          <p:nvPr/>
        </p:nvSpPr>
        <p:spPr>
          <a:xfrm>
            <a:off x="4331705" y="21965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54850" spcFirstLastPara="1" rIns="91425" wrap="square" tIns="45700">
            <a:noAutofit/>
          </a:bodyPr>
          <a:lstStyle/>
          <a:p>
            <a:pPr indent="0" lvl="0" marL="0" rtl="0" algn="ctr">
              <a:spcBef>
                <a:spcPts val="0"/>
              </a:spcBef>
              <a:spcAft>
                <a:spcPts val="0"/>
              </a:spcAft>
              <a:buNone/>
            </a:pPr>
            <a:r>
              <a:rPr lang="en-US" sz="2000">
                <a:solidFill>
                  <a:schemeClr val="dk1"/>
                </a:solidFill>
              </a:rPr>
              <a:t>c</a:t>
            </a:r>
            <a:endParaRPr sz="2000"/>
          </a:p>
        </p:txBody>
      </p:sp>
      <p:sp>
        <p:nvSpPr>
          <p:cNvPr id="519" name="Google Shape;519;p55"/>
          <p:cNvSpPr/>
          <p:nvPr/>
        </p:nvSpPr>
        <p:spPr>
          <a:xfrm>
            <a:off x="5093705" y="21965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d</a:t>
            </a:r>
            <a:endParaRPr sz="2000"/>
          </a:p>
        </p:txBody>
      </p:sp>
      <p:sp>
        <p:nvSpPr>
          <p:cNvPr id="520" name="Google Shape;520;p55"/>
          <p:cNvSpPr/>
          <p:nvPr/>
        </p:nvSpPr>
        <p:spPr>
          <a:xfrm>
            <a:off x="3569705" y="21965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t>b</a:t>
            </a:r>
            <a:endParaRPr sz="2000"/>
          </a:p>
        </p:txBody>
      </p:sp>
      <p:sp>
        <p:nvSpPr>
          <p:cNvPr id="521" name="Google Shape;521;p55"/>
          <p:cNvSpPr/>
          <p:nvPr/>
        </p:nvSpPr>
        <p:spPr>
          <a:xfrm>
            <a:off x="5093705" y="2806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54850" spcFirstLastPara="1" rIns="91425" wrap="square" tIns="54850">
            <a:noAutofit/>
          </a:bodyPr>
          <a:lstStyle/>
          <a:p>
            <a:pPr indent="0" lvl="0" marL="0" rtl="0" algn="ctr">
              <a:spcBef>
                <a:spcPts val="0"/>
              </a:spcBef>
              <a:spcAft>
                <a:spcPts val="0"/>
              </a:spcAft>
              <a:buNone/>
            </a:pPr>
            <a:r>
              <a:rPr lang="en-US" sz="2000">
                <a:solidFill>
                  <a:schemeClr val="dk1"/>
                </a:solidFill>
              </a:rPr>
              <a:t>g</a:t>
            </a:r>
            <a:endParaRPr sz="2000"/>
          </a:p>
        </p:txBody>
      </p:sp>
      <p:sp>
        <p:nvSpPr>
          <p:cNvPr id="522" name="Google Shape;522;p55"/>
          <p:cNvSpPr/>
          <p:nvPr/>
        </p:nvSpPr>
        <p:spPr>
          <a:xfrm>
            <a:off x="4331705" y="2806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dk1"/>
                </a:solidFill>
              </a:rPr>
              <a:t>f</a:t>
            </a:r>
            <a:endParaRPr sz="2000"/>
          </a:p>
        </p:txBody>
      </p:sp>
      <p:sp>
        <p:nvSpPr>
          <p:cNvPr id="523" name="Google Shape;523;p55"/>
          <p:cNvSpPr/>
          <p:nvPr/>
        </p:nvSpPr>
        <p:spPr>
          <a:xfrm>
            <a:off x="3569705" y="2806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e</a:t>
            </a:r>
            <a:endParaRPr sz="2000"/>
          </a:p>
        </p:txBody>
      </p:sp>
      <p:sp>
        <p:nvSpPr>
          <p:cNvPr id="524" name="Google Shape;524;p55"/>
          <p:cNvSpPr/>
          <p:nvPr/>
        </p:nvSpPr>
        <p:spPr>
          <a:xfrm>
            <a:off x="2883905" y="25013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a:t>
            </a:r>
            <a:endParaRPr sz="2000"/>
          </a:p>
        </p:txBody>
      </p:sp>
      <p:cxnSp>
        <p:nvCxnSpPr>
          <p:cNvPr id="525" name="Google Shape;525;p55"/>
          <p:cNvCxnSpPr>
            <a:stCxn id="524" idx="5"/>
            <a:endCxn id="523" idx="2"/>
          </p:cNvCxnSpPr>
          <p:nvPr/>
        </p:nvCxnSpPr>
        <p:spPr>
          <a:xfrm>
            <a:off x="3196049" y="28130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55"/>
          <p:cNvCxnSpPr>
            <a:stCxn id="520" idx="6"/>
            <a:endCxn id="518" idx="2"/>
          </p:cNvCxnSpPr>
          <p:nvPr/>
        </p:nvCxnSpPr>
        <p:spPr>
          <a:xfrm>
            <a:off x="3935405" y="23791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55"/>
          <p:cNvCxnSpPr>
            <a:endCxn id="521" idx="1"/>
          </p:cNvCxnSpPr>
          <p:nvPr/>
        </p:nvCxnSpPr>
        <p:spPr>
          <a:xfrm>
            <a:off x="4643861" y="25083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55"/>
          <p:cNvCxnSpPr>
            <a:stCxn id="523" idx="6"/>
            <a:endCxn id="522" idx="2"/>
          </p:cNvCxnSpPr>
          <p:nvPr/>
        </p:nvCxnSpPr>
        <p:spPr>
          <a:xfrm>
            <a:off x="3935405" y="2988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529" name="Google Shape;529;p55"/>
          <p:cNvCxnSpPr>
            <a:stCxn id="520" idx="4"/>
            <a:endCxn id="523" idx="0"/>
          </p:cNvCxnSpPr>
          <p:nvPr/>
        </p:nvCxnSpPr>
        <p:spPr>
          <a:xfrm>
            <a:off x="3752555" y="25616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55"/>
          <p:cNvCxnSpPr>
            <a:stCxn id="522" idx="0"/>
            <a:endCxn id="518" idx="4"/>
          </p:cNvCxnSpPr>
          <p:nvPr/>
        </p:nvCxnSpPr>
        <p:spPr>
          <a:xfrm rot="10800000">
            <a:off x="4514555" y="25616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531" name="Google Shape;531;p55"/>
          <p:cNvCxnSpPr>
            <a:stCxn id="521" idx="0"/>
            <a:endCxn id="519" idx="4"/>
          </p:cNvCxnSpPr>
          <p:nvPr/>
        </p:nvCxnSpPr>
        <p:spPr>
          <a:xfrm rot="10800000">
            <a:off x="5276555" y="2561675"/>
            <a:ext cx="0" cy="244500"/>
          </a:xfrm>
          <a:prstGeom prst="straightConnector1">
            <a:avLst/>
          </a:prstGeom>
          <a:noFill/>
          <a:ln cap="flat" cmpd="sng" w="9525">
            <a:solidFill>
              <a:schemeClr val="dk1"/>
            </a:solidFill>
            <a:prstDash val="solid"/>
            <a:round/>
            <a:headEnd len="med" w="med" type="none"/>
            <a:tailEnd len="med" w="med" type="none"/>
          </a:ln>
        </p:spPr>
      </p:cxnSp>
      <p:sp>
        <p:nvSpPr>
          <p:cNvPr id="532" name="Google Shape;532;p55"/>
          <p:cNvSpPr txBox="1"/>
          <p:nvPr/>
        </p:nvSpPr>
        <p:spPr>
          <a:xfrm>
            <a:off x="365760" y="3246425"/>
            <a:ext cx="8186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Problem:</a:t>
            </a:r>
            <a:r>
              <a:rPr lang="en-US" sz="1800"/>
              <a:t> Given a source node (aka starting node) </a:t>
            </a:r>
            <a:r>
              <a:rPr i="1" lang="en-US" sz="1800"/>
              <a:t>s</a:t>
            </a:r>
            <a:r>
              <a:rPr lang="en-US" sz="1800"/>
              <a:t>, </a:t>
            </a:r>
            <a:endParaRPr sz="1800"/>
          </a:p>
          <a:p>
            <a:pPr indent="-342900" lvl="0" marL="457200" rtl="0" algn="l">
              <a:spcBef>
                <a:spcPts val="0"/>
              </a:spcBef>
              <a:spcAft>
                <a:spcPts val="0"/>
              </a:spcAft>
              <a:buSzPts val="1800"/>
              <a:buAutoNum type="alphaLcParenBoth"/>
            </a:pPr>
            <a:r>
              <a:rPr lang="en-US" sz="1800"/>
              <a:t>find all reachable nodes from it and </a:t>
            </a:r>
            <a:endParaRPr sz="1800"/>
          </a:p>
          <a:p>
            <a:pPr indent="-342900" lvl="0" marL="457200" rtl="0" algn="l">
              <a:spcBef>
                <a:spcPts val="0"/>
              </a:spcBef>
              <a:spcAft>
                <a:spcPts val="0"/>
              </a:spcAft>
              <a:buSzPts val="1800"/>
              <a:buAutoNum type="alphaLcParenBoth"/>
            </a:pPr>
            <a:r>
              <a:rPr lang="en-US" sz="1800"/>
              <a:t>find a shortest path to each of them from </a:t>
            </a:r>
            <a:r>
              <a:rPr i="1" lang="en-US" sz="1800"/>
              <a:t>s</a:t>
            </a:r>
            <a:br>
              <a:rPr i="1" lang="en-US" sz="1800"/>
            </a:br>
            <a:endParaRPr i="1" sz="1800"/>
          </a:p>
          <a:p>
            <a:pPr indent="0" lvl="0" marL="0" rtl="0" algn="l">
              <a:spcBef>
                <a:spcPts val="0"/>
              </a:spcBef>
              <a:spcAft>
                <a:spcPts val="0"/>
              </a:spcAft>
              <a:buNone/>
            </a:pPr>
            <a:r>
              <a:rPr lang="en-US" sz="1800"/>
              <a:t>→To do so use the </a:t>
            </a:r>
            <a:r>
              <a:rPr b="1" lang="en-US" sz="1800"/>
              <a:t>Breadth-First Search</a:t>
            </a:r>
            <a:r>
              <a:rPr lang="en-US" sz="1800"/>
              <a:t> (BFS) algorithm</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6"/>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538" name="Google Shape;538;p56"/>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539" name="Google Shape;539;p56"/>
          <p:cNvSpPr txBox="1"/>
          <p:nvPr/>
        </p:nvSpPr>
        <p:spPr>
          <a:xfrm>
            <a:off x="365760" y="8842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First step is to initialise the Graph using the InitialiseBFS(G,s) function.</a:t>
            </a:r>
            <a:endParaRPr sz="1800"/>
          </a:p>
        </p:txBody>
      </p:sp>
      <p:sp>
        <p:nvSpPr>
          <p:cNvPr id="540" name="Google Shape;540;p56"/>
          <p:cNvSpPr txBox="1"/>
          <p:nvPr/>
        </p:nvSpPr>
        <p:spPr>
          <a:xfrm>
            <a:off x="365750" y="1426625"/>
            <a:ext cx="4153500" cy="33765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Procedure</a:t>
            </a:r>
            <a:r>
              <a:rPr lang="en-US">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InitialiseBFS</a:t>
            </a:r>
            <a:r>
              <a:rPr lang="en-US">
                <a:solidFill>
                  <a:srgbClr val="000000"/>
                </a:solidFill>
                <a:latin typeface="Times New Roman"/>
                <a:ea typeface="Times New Roman"/>
                <a:cs typeface="Times New Roman"/>
                <a:sym typeface="Times New Roman"/>
              </a:rPr>
              <a:t>(</a:t>
            </a:r>
            <a:r>
              <a:rPr i="1" lang="en-US">
                <a:latin typeface="Times New Roman"/>
                <a:ea typeface="Times New Roman"/>
                <a:cs typeface="Times New Roman"/>
                <a:sym typeface="Times New Roman"/>
              </a:rPr>
              <a:t>G, s</a:t>
            </a:r>
            <a:r>
              <a:rPr lang="en-US">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Inputs:</a:t>
            </a:r>
            <a:endParaRPr i="1">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  </a:t>
            </a:r>
            <a:r>
              <a:rPr i="1" lang="en-US">
                <a:latin typeface="Times New Roman"/>
                <a:ea typeface="Times New Roman"/>
                <a:cs typeface="Times New Roman"/>
                <a:sym typeface="Times New Roman"/>
              </a:rPr>
              <a:t>G</a:t>
            </a:r>
            <a:r>
              <a:rPr i="1" lang="en-US">
                <a:solidFill>
                  <a:srgbClr val="000000"/>
                </a:solidFill>
                <a:latin typeface="Times New Roman"/>
                <a:ea typeface="Times New Roman"/>
                <a:cs typeface="Times New Roman"/>
                <a:sym typeface="Times New Roman"/>
              </a:rPr>
              <a:t>: </a:t>
            </a:r>
            <a:r>
              <a:rPr i="1" lang="en-US">
                <a:latin typeface="Times New Roman"/>
                <a:ea typeface="Times New Roman"/>
                <a:cs typeface="Times New Roman"/>
                <a:sym typeface="Times New Roman"/>
              </a:rPr>
              <a:t>an undirected graph</a:t>
            </a:r>
            <a:br>
              <a:rPr i="1" lang="en-US">
                <a:solidFill>
                  <a:srgbClr val="000000"/>
                </a:solidFill>
                <a:latin typeface="Times New Roman"/>
                <a:ea typeface="Times New Roman"/>
                <a:cs typeface="Times New Roman"/>
                <a:sym typeface="Times New Roman"/>
              </a:rPr>
            </a:br>
            <a:r>
              <a:rPr i="1" lang="en-US">
                <a:solidFill>
                  <a:srgbClr val="000000"/>
                </a:solidFill>
                <a:latin typeface="Times New Roman"/>
                <a:ea typeface="Times New Roman"/>
                <a:cs typeface="Times New Roman"/>
                <a:sym typeface="Times New Roman"/>
              </a:rPr>
              <a:t>  s: the starting node </a:t>
            </a:r>
            <a:endParaRPr i="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Result:</a:t>
            </a:r>
            <a:r>
              <a:rPr lang="en-US">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A graph initialised for the Breadth-First-Search starting at node </a:t>
            </a:r>
            <a:r>
              <a:rPr i="1" lang="en-US">
                <a:latin typeface="Times New Roman"/>
                <a:ea typeface="Times New Roman"/>
                <a:cs typeface="Times New Roman"/>
                <a:sym typeface="Times New Roman"/>
              </a:rPr>
              <a:t>s</a:t>
            </a:r>
            <a:endParaRPr i="1">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b="1" lang="en-US">
                <a:solidFill>
                  <a:srgbClr val="000000"/>
                </a:solidFill>
                <a:latin typeface="Times New Roman"/>
                <a:ea typeface="Times New Roman"/>
                <a:cs typeface="Times New Roman"/>
                <a:sym typeface="Times New Roman"/>
              </a:rPr>
              <a:t>For</a:t>
            </a:r>
            <a:r>
              <a:rPr lang="en-US">
                <a:latin typeface="Times New Roman"/>
                <a:ea typeface="Times New Roman"/>
                <a:cs typeface="Times New Roman"/>
                <a:sym typeface="Times New Roman"/>
              </a:rPr>
              <a:t> each vertex </a:t>
            </a:r>
            <a:r>
              <a:rPr i="1" lang="en-US">
                <a:latin typeface="Times New Roman"/>
                <a:ea typeface="Times New Roman"/>
                <a:cs typeface="Times New Roman"/>
                <a:sym typeface="Times New Roman"/>
              </a:rPr>
              <a:t>u</a:t>
            </a:r>
            <a:r>
              <a:rPr lang="en-US">
                <a:latin typeface="Times New Roman"/>
                <a:ea typeface="Times New Roman"/>
                <a:cs typeface="Times New Roman"/>
                <a:sym typeface="Times New Roman"/>
              </a:rPr>
              <a:t> in G.V/{s}</a:t>
            </a:r>
            <a:endParaRPr>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a:latin typeface="Times New Roman"/>
                <a:ea typeface="Times New Roman"/>
                <a:cs typeface="Times New Roman"/>
                <a:sym typeface="Times New Roman"/>
              </a:rPr>
              <a:t>color [</a:t>
            </a:r>
            <a:r>
              <a:rPr i="1" lang="en-US">
                <a:latin typeface="Times New Roman"/>
                <a:ea typeface="Times New Roman"/>
                <a:cs typeface="Times New Roman"/>
                <a:sym typeface="Times New Roman"/>
              </a:rPr>
              <a:t>u</a:t>
            </a:r>
            <a:r>
              <a:rPr lang="en-US">
                <a:latin typeface="Times New Roman"/>
                <a:ea typeface="Times New Roman"/>
                <a:cs typeface="Times New Roman"/>
                <a:sym typeface="Times New Roman"/>
              </a:rPr>
              <a:t>]</a:t>
            </a:r>
            <a:r>
              <a:rPr lang="en-US">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 WHITE</a:t>
            </a:r>
            <a:endParaRPr>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a:latin typeface="Times New Roman"/>
                <a:ea typeface="Times New Roman"/>
                <a:cs typeface="Times New Roman"/>
                <a:sym typeface="Times New Roman"/>
              </a:rPr>
              <a:t>d [</a:t>
            </a:r>
            <a:r>
              <a:rPr i="1" lang="en-US">
                <a:latin typeface="Times New Roman"/>
                <a:ea typeface="Times New Roman"/>
                <a:cs typeface="Times New Roman"/>
                <a:sym typeface="Times New Roman"/>
              </a:rPr>
              <a:t>u</a:t>
            </a:r>
            <a:r>
              <a:rPr lang="en-US">
                <a:latin typeface="Times New Roman"/>
                <a:ea typeface="Times New Roman"/>
                <a:cs typeface="Times New Roman"/>
                <a:sym typeface="Times New Roman"/>
              </a:rPr>
              <a:t>] </a:t>
            </a:r>
            <a:r>
              <a:rPr lang="en-US">
                <a:solidFill>
                  <a:srgbClr val="000000"/>
                </a:solidFill>
                <a:latin typeface="Times New Roman"/>
                <a:ea typeface="Times New Roman"/>
                <a:cs typeface="Times New Roman"/>
                <a:sym typeface="Times New Roman"/>
              </a:rPr>
              <a:t>← ∞					# distance</a:t>
            </a:r>
            <a:endParaRPr>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a:solidFill>
                  <a:srgbClr val="000000"/>
                </a:solidFill>
                <a:latin typeface="Times New Roman"/>
                <a:ea typeface="Times New Roman"/>
                <a:cs typeface="Times New Roman"/>
                <a:sym typeface="Times New Roman"/>
              </a:rPr>
              <a:t>π [</a:t>
            </a:r>
            <a:r>
              <a:rPr i="1" lang="en-US">
                <a:solidFill>
                  <a:srgbClr val="000000"/>
                </a:solidFill>
                <a:latin typeface="Times New Roman"/>
                <a:ea typeface="Times New Roman"/>
                <a:cs typeface="Times New Roman"/>
                <a:sym typeface="Times New Roman"/>
              </a:rPr>
              <a:t>u</a:t>
            </a:r>
            <a:r>
              <a:rPr lang="en-US">
                <a:solidFill>
                  <a:srgbClr val="000000"/>
                </a:solidFill>
                <a:latin typeface="Times New Roman"/>
                <a:ea typeface="Times New Roman"/>
                <a:cs typeface="Times New Roman"/>
                <a:sym typeface="Times New Roman"/>
              </a:rPr>
              <a:t>] ←NIL					# parent</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00000"/>
                </a:solidFill>
                <a:latin typeface="Times New Roman"/>
                <a:ea typeface="Times New Roman"/>
                <a:cs typeface="Times New Roman"/>
                <a:sym typeface="Times New Roman"/>
              </a:rPr>
              <a:t>color [</a:t>
            </a:r>
            <a:r>
              <a:rPr i="1" lang="en-US">
                <a:solidFill>
                  <a:srgbClr val="000000"/>
                </a:solidFill>
                <a:latin typeface="Times New Roman"/>
                <a:ea typeface="Times New Roman"/>
                <a:cs typeface="Times New Roman"/>
                <a:sym typeface="Times New Roman"/>
              </a:rPr>
              <a:t>s</a:t>
            </a:r>
            <a:r>
              <a:rPr lang="en-US">
                <a:solidFill>
                  <a:srgbClr val="000000"/>
                </a:solidFill>
                <a:latin typeface="Times New Roman"/>
                <a:ea typeface="Times New Roman"/>
                <a:cs typeface="Times New Roman"/>
                <a:sym typeface="Times New Roman"/>
              </a:rPr>
              <a:t>] ←GRAY</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00000"/>
                </a:solidFill>
                <a:latin typeface="Times New Roman"/>
                <a:ea typeface="Times New Roman"/>
                <a:cs typeface="Times New Roman"/>
                <a:sym typeface="Times New Roman"/>
              </a:rPr>
              <a:t>d [s] ← 0</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solidFill>
                  <a:srgbClr val="000000"/>
                </a:solidFill>
                <a:latin typeface="Times New Roman"/>
                <a:ea typeface="Times New Roman"/>
                <a:cs typeface="Times New Roman"/>
                <a:sym typeface="Times New Roman"/>
              </a:rPr>
              <a:t>π [</a:t>
            </a:r>
            <a:r>
              <a:rPr i="1" lang="en-US">
                <a:solidFill>
                  <a:srgbClr val="000000"/>
                </a:solidFill>
                <a:latin typeface="Times New Roman"/>
                <a:ea typeface="Times New Roman"/>
                <a:cs typeface="Times New Roman"/>
                <a:sym typeface="Times New Roman"/>
              </a:rPr>
              <a:t>u</a:t>
            </a:r>
            <a:r>
              <a:rPr lang="en-US">
                <a:solidFill>
                  <a:srgbClr val="000000"/>
                </a:solidFill>
                <a:latin typeface="Times New Roman"/>
                <a:ea typeface="Times New Roman"/>
                <a:cs typeface="Times New Roman"/>
                <a:sym typeface="Times New Roman"/>
              </a:rPr>
              <a:t>] ←NIL</a:t>
            </a:r>
            <a:endParaRPr>
              <a:latin typeface="Times New Roman"/>
              <a:ea typeface="Times New Roman"/>
              <a:cs typeface="Times New Roman"/>
              <a:sym typeface="Times New Roman"/>
            </a:endParaRPr>
          </a:p>
        </p:txBody>
      </p:sp>
      <p:sp>
        <p:nvSpPr>
          <p:cNvPr id="541" name="Google Shape;541;p56"/>
          <p:cNvSpPr/>
          <p:nvPr/>
        </p:nvSpPr>
        <p:spPr>
          <a:xfrm>
            <a:off x="6922505" y="24251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dk1"/>
                </a:solidFill>
              </a:rPr>
              <a:t>0</a:t>
            </a:r>
            <a:endParaRPr sz="2000"/>
          </a:p>
        </p:txBody>
      </p:sp>
      <p:sp>
        <p:nvSpPr>
          <p:cNvPr id="542" name="Google Shape;542;p56"/>
          <p:cNvSpPr/>
          <p:nvPr/>
        </p:nvSpPr>
        <p:spPr>
          <a:xfrm>
            <a:off x="7684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43" name="Google Shape;543;p56"/>
          <p:cNvSpPr/>
          <p:nvPr/>
        </p:nvSpPr>
        <p:spPr>
          <a:xfrm>
            <a:off x="6160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t>∞</a:t>
            </a:r>
            <a:endParaRPr sz="2000"/>
          </a:p>
        </p:txBody>
      </p:sp>
      <p:sp>
        <p:nvSpPr>
          <p:cNvPr id="544" name="Google Shape;544;p56"/>
          <p:cNvSpPr/>
          <p:nvPr/>
        </p:nvSpPr>
        <p:spPr>
          <a:xfrm>
            <a:off x="7684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45" name="Google Shape;545;p56"/>
          <p:cNvSpPr/>
          <p:nvPr/>
        </p:nvSpPr>
        <p:spPr>
          <a:xfrm>
            <a:off x="6922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46" name="Google Shape;546;p56"/>
          <p:cNvSpPr/>
          <p:nvPr/>
        </p:nvSpPr>
        <p:spPr>
          <a:xfrm>
            <a:off x="6160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47" name="Google Shape;547;p56"/>
          <p:cNvSpPr/>
          <p:nvPr/>
        </p:nvSpPr>
        <p:spPr>
          <a:xfrm>
            <a:off x="5474705" y="27299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cxnSp>
        <p:nvCxnSpPr>
          <p:cNvPr id="548" name="Google Shape;548;p56"/>
          <p:cNvCxnSpPr>
            <a:stCxn id="547" idx="5"/>
            <a:endCxn id="546"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549" name="Google Shape;549;p56"/>
          <p:cNvCxnSpPr>
            <a:stCxn id="543" idx="6"/>
            <a:endCxn id="541"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56"/>
          <p:cNvCxnSpPr>
            <a:endCxn id="544"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551" name="Google Shape;551;p56"/>
          <p:cNvCxnSpPr>
            <a:stCxn id="546" idx="6"/>
            <a:endCxn id="545"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56"/>
          <p:cNvCxnSpPr>
            <a:stCxn id="543" idx="4"/>
            <a:endCxn id="546"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56"/>
          <p:cNvCxnSpPr>
            <a:stCxn id="545" idx="0"/>
            <a:endCxn id="541"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56"/>
          <p:cNvCxnSpPr>
            <a:stCxn id="544" idx="0"/>
            <a:endCxn id="542"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555" name="Google Shape;555;p56"/>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556" name="Google Shape;556;p56"/>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557" name="Google Shape;557;p56"/>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558" name="Google Shape;558;p56"/>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559" name="Google Shape;559;p56"/>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560" name="Google Shape;560;p56"/>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561" name="Google Shape;561;p56"/>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562" name="Google Shape;562;p56"/>
          <p:cNvSpPr txBox="1"/>
          <p:nvPr/>
        </p:nvSpPr>
        <p:spPr>
          <a:xfrm>
            <a:off x="548865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3" name="Google Shape;563;p56"/>
          <p:cNvSpPr txBox="1"/>
          <p:nvPr/>
        </p:nvSpPr>
        <p:spPr>
          <a:xfrm>
            <a:off x="6174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4" name="Google Shape;564;p56"/>
          <p:cNvSpPr txBox="1"/>
          <p:nvPr/>
        </p:nvSpPr>
        <p:spPr>
          <a:xfrm>
            <a:off x="6174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5" name="Google Shape;565;p56"/>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6" name="Google Shape;566;p56"/>
          <p:cNvSpPr txBox="1"/>
          <p:nvPr/>
        </p:nvSpPr>
        <p:spPr>
          <a:xfrm>
            <a:off x="7698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7" name="Google Shape;567;p56"/>
          <p:cNvSpPr txBox="1"/>
          <p:nvPr/>
        </p:nvSpPr>
        <p:spPr>
          <a:xfrm>
            <a:off x="6936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8" name="Google Shape;568;p56"/>
          <p:cNvSpPr txBox="1"/>
          <p:nvPr/>
        </p:nvSpPr>
        <p:spPr>
          <a:xfrm>
            <a:off x="7698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569" name="Google Shape;569;p56"/>
          <p:cNvSpPr txBox="1"/>
          <p:nvPr/>
        </p:nvSpPr>
        <p:spPr>
          <a:xfrm>
            <a:off x="4690550" y="1460275"/>
            <a:ext cx="4303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Initializing with starting node s = c gives: </a:t>
            </a:r>
            <a:endParaRPr sz="1800"/>
          </a:p>
        </p:txBody>
      </p:sp>
      <p:sp>
        <p:nvSpPr>
          <p:cNvPr id="570" name="Google Shape;570;p56"/>
          <p:cNvSpPr txBox="1"/>
          <p:nvPr/>
        </p:nvSpPr>
        <p:spPr>
          <a:xfrm>
            <a:off x="4690550" y="3898675"/>
            <a:ext cx="4266000" cy="9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Distance</a:t>
            </a:r>
            <a:r>
              <a:rPr lang="en-US"/>
              <a:t> is noted inside the nodes</a:t>
            </a:r>
            <a:endParaRPr/>
          </a:p>
          <a:p>
            <a:pPr indent="0" lvl="0" marL="0" rtl="0" algn="l">
              <a:spcBef>
                <a:spcPts val="0"/>
              </a:spcBef>
              <a:spcAft>
                <a:spcPts val="0"/>
              </a:spcAft>
              <a:buNone/>
            </a:pPr>
            <a:r>
              <a:rPr b="1" lang="en-US"/>
              <a:t>Name</a:t>
            </a:r>
            <a:r>
              <a:rPr lang="en-US"/>
              <a:t> of the nodes are above or below the node</a:t>
            </a:r>
            <a:endParaRPr/>
          </a:p>
          <a:p>
            <a:pPr indent="0" lvl="0" marL="0" rtl="0" algn="l">
              <a:spcBef>
                <a:spcPts val="0"/>
              </a:spcBef>
              <a:spcAft>
                <a:spcPts val="0"/>
              </a:spcAft>
              <a:buNone/>
            </a:pPr>
            <a:r>
              <a:rPr b="1" lang="en-US"/>
              <a:t>Parent</a:t>
            </a:r>
            <a:r>
              <a:rPr lang="en-US"/>
              <a:t> is denoted over or below the name in gray and capital letter (as of now </a:t>
            </a:r>
            <a:r>
              <a:rPr i="1" lang="en-US"/>
              <a:t>NIL</a:t>
            </a:r>
            <a:r>
              <a:rPr lang="en-US"/>
              <a:t> for all nodes)</a:t>
            </a:r>
            <a:endParaRPr/>
          </a:p>
        </p:txBody>
      </p:sp>
      <p:cxnSp>
        <p:nvCxnSpPr>
          <p:cNvPr id="571" name="Google Shape;571;p56"/>
          <p:cNvCxnSpPr/>
          <p:nvPr/>
        </p:nvCxnSpPr>
        <p:spPr>
          <a:xfrm flipH="1">
            <a:off x="7260675" y="2196450"/>
            <a:ext cx="237300" cy="339900"/>
          </a:xfrm>
          <a:prstGeom prst="straightConnector1">
            <a:avLst/>
          </a:prstGeom>
          <a:noFill/>
          <a:ln cap="flat" cmpd="sng" w="28575">
            <a:solidFill>
              <a:schemeClr val="dk1"/>
            </a:solidFill>
            <a:prstDash val="solid"/>
            <a:round/>
            <a:headEnd len="med" w="med" type="none"/>
            <a:tailEnd len="med" w="med" type="stealth"/>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577" name="Google Shape;577;p57"/>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578" name="Google Shape;578;p57"/>
          <p:cNvSpPr txBox="1"/>
          <p:nvPr/>
        </p:nvSpPr>
        <p:spPr>
          <a:xfrm>
            <a:off x="350700" y="731520"/>
            <a:ext cx="8442600" cy="417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50">
                <a:solidFill>
                  <a:srgbClr val="000000"/>
                </a:solidFill>
                <a:latin typeface="Times New Roman"/>
                <a:ea typeface="Times New Roman"/>
                <a:cs typeface="Times New Roman"/>
                <a:sym typeface="Times New Roman"/>
              </a:rPr>
              <a:t>Procedure</a:t>
            </a:r>
            <a:r>
              <a:rPr lang="en-US" sz="1350">
                <a:solidFill>
                  <a:srgbClr val="000000"/>
                </a:solidFill>
                <a:latin typeface="Times New Roman"/>
                <a:ea typeface="Times New Roman"/>
                <a:cs typeface="Times New Roman"/>
                <a:sym typeface="Times New Roman"/>
              </a:rPr>
              <a:t> </a:t>
            </a:r>
            <a:r>
              <a:rPr lang="en-US" sz="1350">
                <a:latin typeface="Times New Roman"/>
                <a:ea typeface="Times New Roman"/>
                <a:cs typeface="Times New Roman"/>
                <a:sym typeface="Times New Roman"/>
              </a:rPr>
              <a:t>BFS</a:t>
            </a:r>
            <a:r>
              <a:rPr lang="en-US" sz="1350">
                <a:solidFill>
                  <a:srgbClr val="000000"/>
                </a:solidFill>
                <a:latin typeface="Times New Roman"/>
                <a:ea typeface="Times New Roman"/>
                <a:cs typeface="Times New Roman"/>
                <a:sym typeface="Times New Roman"/>
              </a:rPr>
              <a:t>(</a:t>
            </a:r>
            <a:r>
              <a:rPr i="1" lang="en-US" sz="1350">
                <a:latin typeface="Times New Roman"/>
                <a:ea typeface="Times New Roman"/>
                <a:cs typeface="Times New Roman"/>
                <a:sym typeface="Times New Roman"/>
              </a:rPr>
              <a:t>G, s</a:t>
            </a:r>
            <a:r>
              <a:rPr lang="en-US" sz="1350">
                <a:solidFill>
                  <a:srgbClr val="000000"/>
                </a:solidFill>
                <a:latin typeface="Times New Roman"/>
                <a:ea typeface="Times New Roman"/>
                <a:cs typeface="Times New Roman"/>
                <a:sym typeface="Times New Roman"/>
              </a:rPr>
              <a:t>)</a:t>
            </a:r>
            <a:endParaRPr sz="135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50">
                <a:solidFill>
                  <a:srgbClr val="000000"/>
                </a:solidFill>
                <a:latin typeface="Times New Roman"/>
                <a:ea typeface="Times New Roman"/>
                <a:cs typeface="Times New Roman"/>
                <a:sym typeface="Times New Roman"/>
              </a:rPr>
              <a:t>Inputs:</a:t>
            </a:r>
            <a:endParaRPr i="1" sz="135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50">
                <a:solidFill>
                  <a:srgbClr val="000000"/>
                </a:solidFill>
                <a:latin typeface="Times New Roman"/>
                <a:ea typeface="Times New Roman"/>
                <a:cs typeface="Times New Roman"/>
                <a:sym typeface="Times New Roman"/>
              </a:rPr>
              <a:t>  </a:t>
            </a:r>
            <a:r>
              <a:rPr i="1" lang="en-US" sz="1350">
                <a:latin typeface="Times New Roman"/>
                <a:ea typeface="Times New Roman"/>
                <a:cs typeface="Times New Roman"/>
                <a:sym typeface="Times New Roman"/>
              </a:rPr>
              <a:t>G</a:t>
            </a:r>
            <a:r>
              <a:rPr i="1" lang="en-US" sz="1350">
                <a:solidFill>
                  <a:srgbClr val="000000"/>
                </a:solidFill>
                <a:latin typeface="Times New Roman"/>
                <a:ea typeface="Times New Roman"/>
                <a:cs typeface="Times New Roman"/>
                <a:sym typeface="Times New Roman"/>
              </a:rPr>
              <a:t>: </a:t>
            </a:r>
            <a:r>
              <a:rPr i="1" lang="en-US" sz="1350">
                <a:latin typeface="Times New Roman"/>
                <a:ea typeface="Times New Roman"/>
                <a:cs typeface="Times New Roman"/>
                <a:sym typeface="Times New Roman"/>
              </a:rPr>
              <a:t>an undirected graph</a:t>
            </a:r>
            <a:br>
              <a:rPr i="1" lang="en-US" sz="1350">
                <a:solidFill>
                  <a:srgbClr val="000000"/>
                </a:solidFill>
                <a:latin typeface="Times New Roman"/>
                <a:ea typeface="Times New Roman"/>
                <a:cs typeface="Times New Roman"/>
                <a:sym typeface="Times New Roman"/>
              </a:rPr>
            </a:br>
            <a:r>
              <a:rPr i="1" lang="en-US" sz="1350">
                <a:solidFill>
                  <a:srgbClr val="000000"/>
                </a:solidFill>
                <a:latin typeface="Times New Roman"/>
                <a:ea typeface="Times New Roman"/>
                <a:cs typeface="Times New Roman"/>
                <a:sym typeface="Times New Roman"/>
              </a:rPr>
              <a:t>  s: the starting node </a:t>
            </a:r>
            <a:endParaRPr i="1" sz="13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50">
                <a:solidFill>
                  <a:srgbClr val="000000"/>
                </a:solidFill>
                <a:latin typeface="Times New Roman"/>
                <a:ea typeface="Times New Roman"/>
                <a:cs typeface="Times New Roman"/>
                <a:sym typeface="Times New Roman"/>
              </a:rPr>
              <a:t>Result:</a:t>
            </a:r>
            <a:r>
              <a:rPr lang="en-US" sz="1350">
                <a:solidFill>
                  <a:srgbClr val="000000"/>
                </a:solidFill>
                <a:latin typeface="Times New Roman"/>
                <a:ea typeface="Times New Roman"/>
                <a:cs typeface="Times New Roman"/>
                <a:sym typeface="Times New Roman"/>
              </a:rPr>
              <a:t> </a:t>
            </a:r>
            <a:r>
              <a:rPr lang="en-US" sz="1350">
                <a:latin typeface="Times New Roman"/>
                <a:ea typeface="Times New Roman"/>
                <a:cs typeface="Times New Roman"/>
                <a:sym typeface="Times New Roman"/>
              </a:rPr>
              <a:t>A graph with the distance of each node to the source and their parents is stored.</a:t>
            </a:r>
            <a:endParaRPr i="1" sz="135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50">
                <a:latin typeface="Times New Roman"/>
                <a:ea typeface="Times New Roman"/>
                <a:cs typeface="Times New Roman"/>
                <a:sym typeface="Times New Roman"/>
              </a:rPr>
              <a:t>InitialiseBFS(</a:t>
            </a:r>
            <a:r>
              <a:rPr i="1" lang="en-US" sz="1350">
                <a:latin typeface="Times New Roman"/>
                <a:ea typeface="Times New Roman"/>
                <a:cs typeface="Times New Roman"/>
                <a:sym typeface="Times New Roman"/>
              </a:rPr>
              <a:t>G,s</a:t>
            </a:r>
            <a:r>
              <a:rPr lang="en-US" sz="1350">
                <a:latin typeface="Times New Roman"/>
                <a:ea typeface="Times New Roman"/>
                <a:cs typeface="Times New Roman"/>
                <a:sym typeface="Times New Roman"/>
              </a:rPr>
              <a:t>)</a:t>
            </a:r>
            <a:endParaRPr sz="135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50">
                <a:latin typeface="Times New Roman"/>
                <a:ea typeface="Times New Roman"/>
                <a:cs typeface="Times New Roman"/>
                <a:sym typeface="Times New Roman"/>
              </a:rPr>
              <a:t>Q </a:t>
            </a:r>
            <a:r>
              <a:rPr lang="en-US" sz="1350">
                <a:solidFill>
                  <a:srgbClr val="000000"/>
                </a:solidFill>
                <a:latin typeface="Times New Roman"/>
                <a:ea typeface="Times New Roman"/>
                <a:cs typeface="Times New Roman"/>
                <a:sym typeface="Times New Roman"/>
              </a:rPr>
              <a:t>← ∅									</a:t>
            </a:r>
            <a:endParaRPr sz="135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50">
                <a:solidFill>
                  <a:srgbClr val="000000"/>
                </a:solidFill>
                <a:latin typeface="Times New Roman"/>
                <a:ea typeface="Times New Roman"/>
                <a:cs typeface="Times New Roman"/>
                <a:sym typeface="Times New Roman"/>
              </a:rPr>
              <a:t>Enqueue (</a:t>
            </a:r>
            <a:r>
              <a:rPr i="1" lang="en-US" sz="1350">
                <a:solidFill>
                  <a:srgbClr val="000000"/>
                </a:solidFill>
                <a:latin typeface="Times New Roman"/>
                <a:ea typeface="Times New Roman"/>
                <a:cs typeface="Times New Roman"/>
                <a:sym typeface="Times New Roman"/>
              </a:rPr>
              <a:t>Q, s</a:t>
            </a:r>
            <a:r>
              <a:rPr lang="en-US" sz="1350">
                <a:solidFill>
                  <a:srgbClr val="000000"/>
                </a:solidFill>
                <a:latin typeface="Times New Roman"/>
                <a:ea typeface="Times New Roman"/>
                <a:cs typeface="Times New Roman"/>
                <a:sym typeface="Times New Roman"/>
              </a:rPr>
              <a:t>)								# put s in the Queue Q</a:t>
            </a:r>
            <a:endParaRPr sz="135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50">
                <a:latin typeface="Times New Roman"/>
                <a:ea typeface="Times New Roman"/>
                <a:cs typeface="Times New Roman"/>
                <a:sym typeface="Times New Roman"/>
              </a:rPr>
              <a:t>While</a:t>
            </a:r>
            <a:r>
              <a:rPr lang="en-US" sz="1350">
                <a:latin typeface="Times New Roman"/>
                <a:ea typeface="Times New Roman"/>
                <a:cs typeface="Times New Roman"/>
                <a:sym typeface="Times New Roman"/>
              </a:rPr>
              <a:t> </a:t>
            </a:r>
            <a:r>
              <a:rPr lang="en-US" sz="1350">
                <a:solidFill>
                  <a:srgbClr val="000000"/>
                </a:solidFill>
                <a:latin typeface="Times New Roman"/>
                <a:ea typeface="Times New Roman"/>
                <a:cs typeface="Times New Roman"/>
                <a:sym typeface="Times New Roman"/>
              </a:rPr>
              <a:t>Q ≠ ∅:</a:t>
            </a:r>
            <a:endParaRPr sz="135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latin typeface="Times New Roman"/>
                <a:ea typeface="Times New Roman"/>
                <a:cs typeface="Times New Roman"/>
                <a:sym typeface="Times New Roman"/>
              </a:rPr>
              <a:t>u</a:t>
            </a:r>
            <a:r>
              <a:rPr lang="en-US" sz="1350">
                <a:solidFill>
                  <a:srgbClr val="000000"/>
                </a:solidFill>
                <a:latin typeface="Times New Roman"/>
                <a:ea typeface="Times New Roman"/>
                <a:cs typeface="Times New Roman"/>
                <a:sym typeface="Times New Roman"/>
              </a:rPr>
              <a:t> </a:t>
            </a:r>
            <a:r>
              <a:rPr lang="en-US" sz="1350">
                <a:latin typeface="Times New Roman"/>
                <a:ea typeface="Times New Roman"/>
                <a:cs typeface="Times New Roman"/>
                <a:sym typeface="Times New Roman"/>
              </a:rPr>
              <a:t>← Dequeue (</a:t>
            </a:r>
            <a:r>
              <a:rPr i="1" lang="en-US" sz="1350">
                <a:latin typeface="Times New Roman"/>
                <a:ea typeface="Times New Roman"/>
                <a:cs typeface="Times New Roman"/>
                <a:sym typeface="Times New Roman"/>
              </a:rPr>
              <a:t>Q</a:t>
            </a:r>
            <a:r>
              <a:rPr lang="en-US" sz="1350">
                <a:latin typeface="Times New Roman"/>
                <a:ea typeface="Times New Roman"/>
                <a:cs typeface="Times New Roman"/>
                <a:sym typeface="Times New Roman"/>
              </a:rPr>
              <a:t>)							# take the next element </a:t>
            </a:r>
            <a:r>
              <a:rPr lang="en-US" sz="1350">
                <a:solidFill>
                  <a:srgbClr val="000000"/>
                </a:solidFill>
                <a:latin typeface="Times New Roman"/>
                <a:ea typeface="Times New Roman"/>
                <a:cs typeface="Times New Roman"/>
                <a:sym typeface="Times New Roman"/>
              </a:rPr>
              <a:t>from the Queue Q</a:t>
            </a:r>
            <a:endParaRPr sz="135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latin typeface="Times New Roman"/>
                <a:ea typeface="Times New Roman"/>
                <a:cs typeface="Times New Roman"/>
                <a:sym typeface="Times New Roman"/>
              </a:rPr>
              <a:t>For</a:t>
            </a:r>
            <a:r>
              <a:rPr lang="en-US" sz="1350">
                <a:latin typeface="Times New Roman"/>
                <a:ea typeface="Times New Roman"/>
                <a:cs typeface="Times New Roman"/>
                <a:sym typeface="Times New Roman"/>
              </a:rPr>
              <a:t> each vertex v in neighbors(u):				# check all neighbors</a:t>
            </a:r>
            <a:endParaRPr sz="135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latin typeface="Times New Roman"/>
                <a:ea typeface="Times New Roman"/>
                <a:cs typeface="Times New Roman"/>
                <a:sym typeface="Times New Roman"/>
              </a:rPr>
              <a:t>	</a:t>
            </a:r>
            <a:r>
              <a:rPr b="1" lang="en-US" sz="1350">
                <a:latin typeface="Times New Roman"/>
                <a:ea typeface="Times New Roman"/>
                <a:cs typeface="Times New Roman"/>
                <a:sym typeface="Times New Roman"/>
              </a:rPr>
              <a:t>if</a:t>
            </a:r>
            <a:r>
              <a:rPr lang="en-US" sz="1350">
                <a:latin typeface="Times New Roman"/>
                <a:ea typeface="Times New Roman"/>
                <a:cs typeface="Times New Roman"/>
                <a:sym typeface="Times New Roman"/>
              </a:rPr>
              <a:t> color [v] = WHITE					# only continue if neighbor not been processed yet</a:t>
            </a:r>
            <a:endParaRPr sz="135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latin typeface="Times New Roman"/>
                <a:ea typeface="Times New Roman"/>
                <a:cs typeface="Times New Roman"/>
                <a:sym typeface="Times New Roman"/>
              </a:rPr>
              <a:t>		</a:t>
            </a:r>
            <a:r>
              <a:rPr b="1" lang="en-US" sz="1350">
                <a:latin typeface="Times New Roman"/>
                <a:ea typeface="Times New Roman"/>
                <a:cs typeface="Times New Roman"/>
                <a:sym typeface="Times New Roman"/>
              </a:rPr>
              <a:t>then</a:t>
            </a:r>
            <a:r>
              <a:rPr lang="en-US" sz="1350">
                <a:latin typeface="Times New Roman"/>
                <a:ea typeface="Times New Roman"/>
                <a:cs typeface="Times New Roman"/>
                <a:sym typeface="Times New Roman"/>
              </a:rPr>
              <a:t> 	color [v] </a:t>
            </a:r>
            <a:r>
              <a:rPr lang="en-US" sz="1350">
                <a:solidFill>
                  <a:srgbClr val="000000"/>
                </a:solidFill>
                <a:latin typeface="Times New Roman"/>
                <a:ea typeface="Times New Roman"/>
                <a:cs typeface="Times New Roman"/>
                <a:sym typeface="Times New Roman"/>
              </a:rPr>
              <a:t>← GRAY				# mark node as processed</a:t>
            </a:r>
            <a:endParaRPr sz="135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solidFill>
                  <a:srgbClr val="000000"/>
                </a:solidFill>
                <a:latin typeface="Times New Roman"/>
                <a:ea typeface="Times New Roman"/>
                <a:cs typeface="Times New Roman"/>
                <a:sym typeface="Times New Roman"/>
              </a:rPr>
              <a:t>			d [v] ← d [u] + 1				# set distance to one greater as the prior node</a:t>
            </a:r>
            <a:endParaRPr sz="135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solidFill>
                  <a:srgbClr val="000000"/>
                </a:solidFill>
                <a:latin typeface="Times New Roman"/>
                <a:ea typeface="Times New Roman"/>
                <a:cs typeface="Times New Roman"/>
                <a:sym typeface="Times New Roman"/>
              </a:rPr>
              <a:t>			π [v] ← u					# set prior node as parent</a:t>
            </a:r>
            <a:endParaRPr sz="135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solidFill>
                  <a:srgbClr val="000000"/>
                </a:solidFill>
                <a:latin typeface="Times New Roman"/>
                <a:ea typeface="Times New Roman"/>
                <a:cs typeface="Times New Roman"/>
                <a:sym typeface="Times New Roman"/>
              </a:rPr>
              <a:t>			Enqueue (Q, v)				# put v in the Queue Q</a:t>
            </a:r>
            <a:endParaRPr sz="135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50">
                <a:solidFill>
                  <a:srgbClr val="000000"/>
                </a:solidFill>
                <a:latin typeface="Times New Roman"/>
                <a:ea typeface="Times New Roman"/>
                <a:cs typeface="Times New Roman"/>
                <a:sym typeface="Times New Roman"/>
              </a:rPr>
              <a:t>color [u] ← BLACK						# mark that all neighbors have been processed</a:t>
            </a:r>
            <a:endParaRPr sz="135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8"/>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584" name="Google Shape;584;p58"/>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585" name="Google Shape;585;p58"/>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Next initialize the Queue Q</a:t>
            </a:r>
            <a:endParaRPr sz="1800"/>
          </a:p>
        </p:txBody>
      </p:sp>
      <p:sp>
        <p:nvSpPr>
          <p:cNvPr id="586" name="Google Shape;586;p58"/>
          <p:cNvSpPr/>
          <p:nvPr/>
        </p:nvSpPr>
        <p:spPr>
          <a:xfrm>
            <a:off x="6922505" y="24251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dk1"/>
                </a:solidFill>
              </a:rPr>
              <a:t>0</a:t>
            </a:r>
            <a:endParaRPr sz="2000"/>
          </a:p>
        </p:txBody>
      </p:sp>
      <p:sp>
        <p:nvSpPr>
          <p:cNvPr id="587" name="Google Shape;587;p58"/>
          <p:cNvSpPr/>
          <p:nvPr/>
        </p:nvSpPr>
        <p:spPr>
          <a:xfrm>
            <a:off x="7684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88" name="Google Shape;588;p58"/>
          <p:cNvSpPr/>
          <p:nvPr/>
        </p:nvSpPr>
        <p:spPr>
          <a:xfrm>
            <a:off x="6160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t>∞</a:t>
            </a:r>
            <a:endParaRPr sz="2000"/>
          </a:p>
        </p:txBody>
      </p:sp>
      <p:sp>
        <p:nvSpPr>
          <p:cNvPr id="589" name="Google Shape;589;p58"/>
          <p:cNvSpPr/>
          <p:nvPr/>
        </p:nvSpPr>
        <p:spPr>
          <a:xfrm>
            <a:off x="7684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90" name="Google Shape;590;p58"/>
          <p:cNvSpPr/>
          <p:nvPr/>
        </p:nvSpPr>
        <p:spPr>
          <a:xfrm>
            <a:off x="6922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91" name="Google Shape;591;p58"/>
          <p:cNvSpPr/>
          <p:nvPr/>
        </p:nvSpPr>
        <p:spPr>
          <a:xfrm>
            <a:off x="6160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592" name="Google Shape;592;p58"/>
          <p:cNvSpPr/>
          <p:nvPr/>
        </p:nvSpPr>
        <p:spPr>
          <a:xfrm>
            <a:off x="5474705" y="27299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cxnSp>
        <p:nvCxnSpPr>
          <p:cNvPr id="593" name="Google Shape;593;p58"/>
          <p:cNvCxnSpPr>
            <a:stCxn id="592" idx="5"/>
            <a:endCxn id="591"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594" name="Google Shape;594;p58"/>
          <p:cNvCxnSpPr>
            <a:stCxn id="588" idx="6"/>
            <a:endCxn id="586"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595" name="Google Shape;595;p58"/>
          <p:cNvCxnSpPr>
            <a:endCxn id="589"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596" name="Google Shape;596;p58"/>
          <p:cNvCxnSpPr>
            <a:stCxn id="591" idx="6"/>
            <a:endCxn id="590"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597" name="Google Shape;597;p58"/>
          <p:cNvCxnSpPr>
            <a:stCxn id="588" idx="4"/>
            <a:endCxn id="591"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598" name="Google Shape;598;p58"/>
          <p:cNvCxnSpPr>
            <a:stCxn id="590" idx="0"/>
            <a:endCxn id="586"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599" name="Google Shape;599;p58"/>
          <p:cNvCxnSpPr>
            <a:stCxn id="589" idx="0"/>
            <a:endCxn id="587"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600" name="Google Shape;600;p58"/>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601" name="Google Shape;601;p58"/>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602" name="Google Shape;602;p58"/>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603" name="Google Shape;603;p58"/>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604" name="Google Shape;604;p58"/>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605" name="Google Shape;605;p58"/>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606" name="Google Shape;606;p58"/>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607" name="Google Shape;607;p58"/>
          <p:cNvSpPr txBox="1"/>
          <p:nvPr/>
        </p:nvSpPr>
        <p:spPr>
          <a:xfrm>
            <a:off x="548865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08" name="Google Shape;608;p58"/>
          <p:cNvSpPr txBox="1"/>
          <p:nvPr/>
        </p:nvSpPr>
        <p:spPr>
          <a:xfrm>
            <a:off x="6174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09" name="Google Shape;609;p58"/>
          <p:cNvSpPr txBox="1"/>
          <p:nvPr/>
        </p:nvSpPr>
        <p:spPr>
          <a:xfrm>
            <a:off x="6174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10" name="Google Shape;610;p58"/>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11" name="Google Shape;611;p58"/>
          <p:cNvSpPr txBox="1"/>
          <p:nvPr/>
        </p:nvSpPr>
        <p:spPr>
          <a:xfrm>
            <a:off x="7698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12" name="Google Shape;612;p58"/>
          <p:cNvSpPr txBox="1"/>
          <p:nvPr/>
        </p:nvSpPr>
        <p:spPr>
          <a:xfrm>
            <a:off x="6936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13" name="Google Shape;613;p58"/>
          <p:cNvSpPr txBox="1"/>
          <p:nvPr/>
        </p:nvSpPr>
        <p:spPr>
          <a:xfrm>
            <a:off x="7698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14" name="Google Shape;614;p58"/>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BLACK</a:t>
            </a:r>
            <a:endParaRPr sz="1300">
              <a:latin typeface="Times New Roman"/>
              <a:ea typeface="Times New Roman"/>
              <a:cs typeface="Times New Roman"/>
              <a:sym typeface="Times New Roman"/>
            </a:endParaRPr>
          </a:p>
        </p:txBody>
      </p:sp>
      <p:graphicFrame>
        <p:nvGraphicFramePr>
          <p:cNvPr id="615" name="Google Shape;615;p58"/>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3825"/>
                <a:gridCol w="443825"/>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c</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0</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16" name="Google Shape;616;p58"/>
          <p:cNvSpPr/>
          <p:nvPr/>
        </p:nvSpPr>
        <p:spPr>
          <a:xfrm>
            <a:off x="411480" y="2308350"/>
            <a:ext cx="1590000" cy="4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p:nvPr/>
        </p:nvSpPr>
        <p:spPr>
          <a:xfrm>
            <a:off x="0" y="236775"/>
            <a:ext cx="33744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20" name="Google Shape;120;p23"/>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What is an algorithm?</a:t>
            </a:r>
            <a:endParaRPr/>
          </a:p>
        </p:txBody>
      </p:sp>
      <p:sp>
        <p:nvSpPr>
          <p:cNvPr id="121" name="Google Shape;121;p23"/>
          <p:cNvSpPr/>
          <p:nvPr/>
        </p:nvSpPr>
        <p:spPr>
          <a:xfrm flipH="1" rot="10800000">
            <a:off x="326575" y="1606734"/>
            <a:ext cx="8303094" cy="1787616"/>
          </a:xfrm>
          <a:custGeom>
            <a:rect b="b" l="l" r="r" t="t"/>
            <a:pathLst>
              <a:path extrusionOk="0" h="21600" w="21600">
                <a:moveTo>
                  <a:pt x="0" y="0"/>
                </a:moveTo>
                <a:lnTo>
                  <a:pt x="21254" y="0"/>
                </a:lnTo>
                <a:cubicBezTo>
                  <a:pt x="21445"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2" name="Google Shape;122;p23"/>
          <p:cNvSpPr txBox="1"/>
          <p:nvPr/>
        </p:nvSpPr>
        <p:spPr>
          <a:xfrm>
            <a:off x="372292" y="1606697"/>
            <a:ext cx="7697400" cy="17085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800" u="none" cap="none" strike="noStrike">
                <a:solidFill>
                  <a:srgbClr val="59C7EB"/>
                </a:solidFill>
              </a:rPr>
              <a:t>Definition</a:t>
            </a:r>
            <a:endParaRPr b="1" sz="1800"/>
          </a:p>
          <a:p>
            <a:pPr indent="0" lvl="0" marL="0" marR="0" rtl="0" algn="just">
              <a:lnSpc>
                <a:spcPct val="150000"/>
              </a:lnSpc>
              <a:spcBef>
                <a:spcPts val="1800"/>
              </a:spcBef>
              <a:spcAft>
                <a:spcPts val="0"/>
              </a:spcAft>
              <a:buClr>
                <a:srgbClr val="000000"/>
              </a:buClr>
              <a:buSzPts val="1600"/>
              <a:buFont typeface="Century Schoolbook"/>
              <a:buNone/>
            </a:pPr>
            <a:r>
              <a:rPr i="0" lang="en-US" sz="1800" u="none" cap="none" strike="noStrike">
                <a:solidFill>
                  <a:srgbClr val="000000"/>
                </a:solidFill>
              </a:rPr>
              <a:t>An algorithm is a self-contained step-by-step set of operations to solve a given problem. Algorithms perform calculation, data processing, and/or automated reasoning tasks.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9"/>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622" name="Google Shape;622;p59"/>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623" name="Google Shape;623;p59"/>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first while-loop for </a:t>
            </a:r>
            <a:r>
              <a:rPr lang="en-US" sz="1800">
                <a:solidFill>
                  <a:schemeClr val="dk1"/>
                </a:solidFill>
              </a:rPr>
              <a:t>u←</a:t>
            </a:r>
            <a:r>
              <a:rPr b="1" lang="en-US" sz="1800">
                <a:solidFill>
                  <a:schemeClr val="dk1"/>
                </a:solidFill>
              </a:rPr>
              <a:t>c</a:t>
            </a:r>
            <a:endParaRPr sz="1800"/>
          </a:p>
        </p:txBody>
      </p:sp>
      <p:sp>
        <p:nvSpPr>
          <p:cNvPr id="624" name="Google Shape;624;p59"/>
          <p:cNvSpPr/>
          <p:nvPr/>
        </p:nvSpPr>
        <p:spPr>
          <a:xfrm>
            <a:off x="6922505" y="24251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625" name="Google Shape;625;p59"/>
          <p:cNvSpPr/>
          <p:nvPr/>
        </p:nvSpPr>
        <p:spPr>
          <a:xfrm>
            <a:off x="7684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626" name="Google Shape;626;p59"/>
          <p:cNvSpPr/>
          <p:nvPr/>
        </p:nvSpPr>
        <p:spPr>
          <a:xfrm>
            <a:off x="6160505" y="24251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t>1</a:t>
            </a:r>
            <a:endParaRPr sz="2000"/>
          </a:p>
        </p:txBody>
      </p:sp>
      <p:sp>
        <p:nvSpPr>
          <p:cNvPr id="627" name="Google Shape;627;p59"/>
          <p:cNvSpPr/>
          <p:nvPr/>
        </p:nvSpPr>
        <p:spPr>
          <a:xfrm>
            <a:off x="7684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dk1"/>
                </a:solidFill>
              </a:rPr>
              <a:t>1</a:t>
            </a:r>
            <a:endParaRPr sz="2000"/>
          </a:p>
        </p:txBody>
      </p:sp>
      <p:sp>
        <p:nvSpPr>
          <p:cNvPr id="628" name="Google Shape;628;p59"/>
          <p:cNvSpPr/>
          <p:nvPr/>
        </p:nvSpPr>
        <p:spPr>
          <a:xfrm>
            <a:off x="6922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dk1"/>
                </a:solidFill>
              </a:rPr>
              <a:t>1</a:t>
            </a:r>
            <a:endParaRPr sz="2000"/>
          </a:p>
        </p:txBody>
      </p:sp>
      <p:sp>
        <p:nvSpPr>
          <p:cNvPr id="629" name="Google Shape;629;p59"/>
          <p:cNvSpPr/>
          <p:nvPr/>
        </p:nvSpPr>
        <p:spPr>
          <a:xfrm>
            <a:off x="6160505" y="30347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630" name="Google Shape;630;p59"/>
          <p:cNvSpPr/>
          <p:nvPr/>
        </p:nvSpPr>
        <p:spPr>
          <a:xfrm>
            <a:off x="5474705" y="27299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cxnSp>
        <p:nvCxnSpPr>
          <p:cNvPr id="631" name="Google Shape;631;p59"/>
          <p:cNvCxnSpPr>
            <a:stCxn id="630" idx="5"/>
            <a:endCxn id="62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632" name="Google Shape;632;p59"/>
          <p:cNvCxnSpPr>
            <a:stCxn id="626" idx="6"/>
            <a:endCxn id="62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633" name="Google Shape;633;p59"/>
          <p:cNvCxnSpPr>
            <a:endCxn id="62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634" name="Google Shape;634;p59"/>
          <p:cNvCxnSpPr>
            <a:stCxn id="629" idx="6"/>
            <a:endCxn id="62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635" name="Google Shape;635;p59"/>
          <p:cNvCxnSpPr>
            <a:stCxn id="626" idx="4"/>
            <a:endCxn id="62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636" name="Google Shape;636;p59"/>
          <p:cNvCxnSpPr>
            <a:stCxn id="628" idx="0"/>
            <a:endCxn id="62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637" name="Google Shape;637;p59"/>
          <p:cNvCxnSpPr>
            <a:stCxn id="627" idx="0"/>
            <a:endCxn id="62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638" name="Google Shape;638;p59"/>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639" name="Google Shape;639;p59"/>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640" name="Google Shape;640;p59"/>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641" name="Google Shape;641;p59"/>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642" name="Google Shape;642;p59"/>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643" name="Google Shape;643;p59"/>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644" name="Google Shape;644;p59"/>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645" name="Google Shape;645;p59"/>
          <p:cNvSpPr txBox="1"/>
          <p:nvPr/>
        </p:nvSpPr>
        <p:spPr>
          <a:xfrm>
            <a:off x="548865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46" name="Google Shape;646;p59"/>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647" name="Google Shape;647;p59"/>
          <p:cNvSpPr txBox="1"/>
          <p:nvPr/>
        </p:nvSpPr>
        <p:spPr>
          <a:xfrm>
            <a:off x="617445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48" name="Google Shape;648;p59"/>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49" name="Google Shape;649;p59"/>
          <p:cNvSpPr txBox="1"/>
          <p:nvPr/>
        </p:nvSpPr>
        <p:spPr>
          <a:xfrm>
            <a:off x="7698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50" name="Google Shape;650;p59"/>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651" name="Google Shape;651;p59"/>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652" name="Google Shape;652;p59"/>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graphicFrame>
        <p:nvGraphicFramePr>
          <p:cNvPr id="653" name="Google Shape;653;p59"/>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gridCol w="444400"/>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c</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c>
                  <a:txBody>
                    <a:bodyPr/>
                    <a:lstStyle/>
                    <a:p>
                      <a:pPr indent="0" lvl="0" marL="0" rtl="0" algn="ctr">
                        <a:spcBef>
                          <a:spcPts val="0"/>
                        </a:spcBef>
                        <a:spcAft>
                          <a:spcPts val="0"/>
                        </a:spcAft>
                        <a:buNone/>
                      </a:pPr>
                      <a:r>
                        <a:rPr lang="en-US"/>
                        <a:t>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0</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654" name="Google Shape;654;p59"/>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59"/>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656" name="Google Shape;656;p59"/>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0"/>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662" name="Google Shape;662;p60"/>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663" name="Google Shape;663;p60"/>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b </a:t>
            </a:r>
            <a:r>
              <a:rPr lang="en-US" sz="1800">
                <a:solidFill>
                  <a:schemeClr val="dk1"/>
                </a:solidFill>
              </a:rPr>
              <a:t>(b ist next in the queue - fifo)</a:t>
            </a:r>
            <a:endParaRPr sz="1800"/>
          </a:p>
        </p:txBody>
      </p:sp>
      <p:sp>
        <p:nvSpPr>
          <p:cNvPr id="664" name="Google Shape;664;p60"/>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665" name="Google Shape;665;p60"/>
          <p:cNvSpPr/>
          <p:nvPr/>
        </p:nvSpPr>
        <p:spPr>
          <a:xfrm>
            <a:off x="7684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666" name="Google Shape;666;p60"/>
          <p:cNvSpPr/>
          <p:nvPr/>
        </p:nvSpPr>
        <p:spPr>
          <a:xfrm>
            <a:off x="6160505" y="24251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667" name="Google Shape;667;p60"/>
          <p:cNvSpPr/>
          <p:nvPr/>
        </p:nvSpPr>
        <p:spPr>
          <a:xfrm>
            <a:off x="7684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dk1"/>
                </a:solidFill>
              </a:rPr>
              <a:t>1</a:t>
            </a:r>
            <a:endParaRPr sz="2000"/>
          </a:p>
        </p:txBody>
      </p:sp>
      <p:sp>
        <p:nvSpPr>
          <p:cNvPr id="668" name="Google Shape;668;p60"/>
          <p:cNvSpPr/>
          <p:nvPr/>
        </p:nvSpPr>
        <p:spPr>
          <a:xfrm>
            <a:off x="6922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dk1"/>
                </a:solidFill>
              </a:rPr>
              <a:t>1</a:t>
            </a:r>
            <a:endParaRPr sz="2000"/>
          </a:p>
        </p:txBody>
      </p:sp>
      <p:sp>
        <p:nvSpPr>
          <p:cNvPr id="669" name="Google Shape;669;p60"/>
          <p:cNvSpPr/>
          <p:nvPr/>
        </p:nvSpPr>
        <p:spPr>
          <a:xfrm>
            <a:off x="6160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dk1"/>
                </a:solidFill>
              </a:rPr>
              <a:t>2</a:t>
            </a:r>
            <a:endParaRPr sz="2000"/>
          </a:p>
        </p:txBody>
      </p:sp>
      <p:sp>
        <p:nvSpPr>
          <p:cNvPr id="670" name="Google Shape;670;p60"/>
          <p:cNvSpPr/>
          <p:nvPr/>
        </p:nvSpPr>
        <p:spPr>
          <a:xfrm>
            <a:off x="5474705" y="27299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cxnSp>
        <p:nvCxnSpPr>
          <p:cNvPr id="671" name="Google Shape;671;p60"/>
          <p:cNvCxnSpPr>
            <a:stCxn id="670" idx="5"/>
            <a:endCxn id="66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672" name="Google Shape;672;p60"/>
          <p:cNvCxnSpPr>
            <a:stCxn id="666" idx="6"/>
            <a:endCxn id="66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673" name="Google Shape;673;p60"/>
          <p:cNvCxnSpPr>
            <a:endCxn id="66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674" name="Google Shape;674;p60"/>
          <p:cNvCxnSpPr>
            <a:stCxn id="669" idx="6"/>
            <a:endCxn id="66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675" name="Google Shape;675;p60"/>
          <p:cNvCxnSpPr>
            <a:stCxn id="666" idx="4"/>
            <a:endCxn id="66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60"/>
          <p:cNvCxnSpPr>
            <a:stCxn id="668" idx="0"/>
            <a:endCxn id="66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60"/>
          <p:cNvCxnSpPr>
            <a:stCxn id="667" idx="0"/>
            <a:endCxn id="66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678" name="Google Shape;678;p60"/>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679" name="Google Shape;679;p60"/>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680" name="Google Shape;680;p60"/>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681" name="Google Shape;681;p60"/>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682" name="Google Shape;682;p60"/>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683" name="Google Shape;683;p60"/>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684" name="Google Shape;684;p60"/>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685" name="Google Shape;685;p60"/>
          <p:cNvSpPr txBox="1"/>
          <p:nvPr/>
        </p:nvSpPr>
        <p:spPr>
          <a:xfrm>
            <a:off x="548865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86" name="Google Shape;686;p60"/>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687" name="Google Shape;687;p60"/>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688" name="Google Shape;688;p60"/>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89" name="Google Shape;689;p60"/>
          <p:cNvSpPr txBox="1"/>
          <p:nvPr/>
        </p:nvSpPr>
        <p:spPr>
          <a:xfrm>
            <a:off x="7698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690" name="Google Shape;690;p60"/>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691" name="Google Shape;691;p60"/>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692" name="Google Shape;692;p60"/>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gridCol w="444400"/>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c>
                  <a:txBody>
                    <a:bodyPr/>
                    <a:lstStyle/>
                    <a:p>
                      <a:pPr indent="0" lvl="0" marL="0" rtl="0" algn="ctr">
                        <a:spcBef>
                          <a:spcPts val="0"/>
                        </a:spcBef>
                        <a:spcAft>
                          <a:spcPts val="0"/>
                        </a:spcAft>
                        <a:buNone/>
                      </a:pPr>
                      <a:r>
                        <a:rPr lang="en-US"/>
                        <a:t>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693" name="Google Shape;693;p60"/>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694" name="Google Shape;694;p60"/>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
        <p:nvSpPr>
          <p:cNvPr id="695" name="Google Shape;695;p60"/>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696" name="Google Shape;696;p60"/>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1"/>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702" name="Google Shape;702;p61"/>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703" name="Google Shape;703;p61"/>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f</a:t>
            </a:r>
            <a:r>
              <a:rPr b="1" lang="en-US" sz="1800">
                <a:solidFill>
                  <a:schemeClr val="dk1"/>
                </a:solidFill>
              </a:rPr>
              <a:t> </a:t>
            </a:r>
            <a:endParaRPr sz="1800"/>
          </a:p>
        </p:txBody>
      </p:sp>
      <p:sp>
        <p:nvSpPr>
          <p:cNvPr id="704" name="Google Shape;704;p61"/>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705" name="Google Shape;705;p61"/>
          <p:cNvSpPr/>
          <p:nvPr/>
        </p:nvSpPr>
        <p:spPr>
          <a:xfrm>
            <a:off x="7684505" y="24251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sp>
        <p:nvSpPr>
          <p:cNvPr id="706" name="Google Shape;706;p61"/>
          <p:cNvSpPr/>
          <p:nvPr/>
        </p:nvSpPr>
        <p:spPr>
          <a:xfrm>
            <a:off x="6160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07" name="Google Shape;707;p61"/>
          <p:cNvSpPr/>
          <p:nvPr/>
        </p:nvSpPr>
        <p:spPr>
          <a:xfrm>
            <a:off x="7684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dk1"/>
                </a:solidFill>
              </a:rPr>
              <a:t>1</a:t>
            </a:r>
            <a:endParaRPr sz="2000"/>
          </a:p>
        </p:txBody>
      </p:sp>
      <p:sp>
        <p:nvSpPr>
          <p:cNvPr id="708" name="Google Shape;708;p61"/>
          <p:cNvSpPr/>
          <p:nvPr/>
        </p:nvSpPr>
        <p:spPr>
          <a:xfrm>
            <a:off x="6922505" y="30347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09" name="Google Shape;709;p61"/>
          <p:cNvSpPr/>
          <p:nvPr/>
        </p:nvSpPr>
        <p:spPr>
          <a:xfrm>
            <a:off x="6160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dk1"/>
                </a:solidFill>
              </a:rPr>
              <a:t>2</a:t>
            </a:r>
            <a:endParaRPr sz="2000"/>
          </a:p>
        </p:txBody>
      </p:sp>
      <p:sp>
        <p:nvSpPr>
          <p:cNvPr id="710" name="Google Shape;710;p61"/>
          <p:cNvSpPr/>
          <p:nvPr/>
        </p:nvSpPr>
        <p:spPr>
          <a:xfrm>
            <a:off x="5474705" y="27299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cxnSp>
        <p:nvCxnSpPr>
          <p:cNvPr id="711" name="Google Shape;711;p61"/>
          <p:cNvCxnSpPr>
            <a:stCxn id="710" idx="5"/>
            <a:endCxn id="70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712" name="Google Shape;712;p61"/>
          <p:cNvCxnSpPr>
            <a:stCxn id="706" idx="6"/>
            <a:endCxn id="70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713" name="Google Shape;713;p61"/>
          <p:cNvCxnSpPr>
            <a:endCxn id="70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714" name="Google Shape;714;p61"/>
          <p:cNvCxnSpPr>
            <a:stCxn id="709" idx="6"/>
            <a:endCxn id="70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715" name="Google Shape;715;p61"/>
          <p:cNvCxnSpPr>
            <a:stCxn id="706" idx="4"/>
            <a:endCxn id="70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716" name="Google Shape;716;p61"/>
          <p:cNvCxnSpPr>
            <a:stCxn id="708" idx="0"/>
            <a:endCxn id="70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717" name="Google Shape;717;p61"/>
          <p:cNvCxnSpPr>
            <a:stCxn id="707" idx="0"/>
            <a:endCxn id="70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718" name="Google Shape;718;p61"/>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719" name="Google Shape;719;p61"/>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720" name="Google Shape;720;p61"/>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721" name="Google Shape;721;p61"/>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722" name="Google Shape;722;p61"/>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723" name="Google Shape;723;p61"/>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724" name="Google Shape;724;p61"/>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725" name="Google Shape;725;p61"/>
          <p:cNvSpPr txBox="1"/>
          <p:nvPr/>
        </p:nvSpPr>
        <p:spPr>
          <a:xfrm>
            <a:off x="548865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726" name="Google Shape;726;p61"/>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727" name="Google Shape;727;p61"/>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728" name="Google Shape;728;p61"/>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729" name="Google Shape;729;p61"/>
          <p:cNvSpPr txBox="1"/>
          <p:nvPr/>
        </p:nvSpPr>
        <p:spPr>
          <a:xfrm>
            <a:off x="7698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730" name="Google Shape;730;p61"/>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731" name="Google Shape;731;p61"/>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732" name="Google Shape;732;p61"/>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c>
                  <a:txBody>
                    <a:bodyPr/>
                    <a:lstStyle/>
                    <a:p>
                      <a:pPr indent="0" lvl="0" marL="0" rtl="0" algn="ctr">
                        <a:spcBef>
                          <a:spcPts val="0"/>
                        </a:spcBef>
                        <a:spcAft>
                          <a:spcPts val="0"/>
                        </a:spcAft>
                        <a:buNone/>
                      </a:pPr>
                      <a:r>
                        <a:rPr lang="en-US"/>
                        <a:t>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733" name="Google Shape;733;p61"/>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734" name="Google Shape;734;p61"/>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
        <p:nvSpPr>
          <p:cNvPr id="735" name="Google Shape;735;p61"/>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736" name="Google Shape;736;p61"/>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742" name="Google Shape;742;p62"/>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743" name="Google Shape;743;p62"/>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g</a:t>
            </a:r>
            <a:r>
              <a:rPr b="1" lang="en-US" sz="1800">
                <a:solidFill>
                  <a:schemeClr val="dk1"/>
                </a:solidFill>
              </a:rPr>
              <a:t> </a:t>
            </a:r>
            <a:endParaRPr sz="1800"/>
          </a:p>
        </p:txBody>
      </p:sp>
      <p:sp>
        <p:nvSpPr>
          <p:cNvPr id="744" name="Google Shape;744;p62"/>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745" name="Google Shape;745;p62"/>
          <p:cNvSpPr/>
          <p:nvPr/>
        </p:nvSpPr>
        <p:spPr>
          <a:xfrm>
            <a:off x="7684505" y="24251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dk1"/>
                </a:solidFill>
              </a:rPr>
              <a:t>2</a:t>
            </a:r>
            <a:endParaRPr sz="2000"/>
          </a:p>
        </p:txBody>
      </p:sp>
      <p:sp>
        <p:nvSpPr>
          <p:cNvPr id="746" name="Google Shape;746;p62"/>
          <p:cNvSpPr/>
          <p:nvPr/>
        </p:nvSpPr>
        <p:spPr>
          <a:xfrm>
            <a:off x="6160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47" name="Google Shape;747;p62"/>
          <p:cNvSpPr/>
          <p:nvPr/>
        </p:nvSpPr>
        <p:spPr>
          <a:xfrm>
            <a:off x="7684505" y="30347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48" name="Google Shape;748;p62"/>
          <p:cNvSpPr/>
          <p:nvPr/>
        </p:nvSpPr>
        <p:spPr>
          <a:xfrm>
            <a:off x="6922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49" name="Google Shape;749;p62"/>
          <p:cNvSpPr/>
          <p:nvPr/>
        </p:nvSpPr>
        <p:spPr>
          <a:xfrm>
            <a:off x="6160505" y="30347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dk1"/>
                </a:solidFill>
              </a:rPr>
              <a:t>2</a:t>
            </a:r>
            <a:endParaRPr sz="2000"/>
          </a:p>
        </p:txBody>
      </p:sp>
      <p:sp>
        <p:nvSpPr>
          <p:cNvPr id="750" name="Google Shape;750;p62"/>
          <p:cNvSpPr/>
          <p:nvPr/>
        </p:nvSpPr>
        <p:spPr>
          <a:xfrm>
            <a:off x="5474705" y="2729975"/>
            <a:ext cx="365700" cy="36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45700" spcFirstLastPara="1" rIns="91425" wrap="square" tIns="54850">
            <a:noAutofit/>
          </a:bodyPr>
          <a:lstStyle/>
          <a:p>
            <a:pPr indent="0" lvl="0" marL="0" rtl="0" algn="ctr">
              <a:spcBef>
                <a:spcPts val="0"/>
              </a:spcBef>
              <a:spcAft>
                <a:spcPts val="0"/>
              </a:spcAft>
              <a:buNone/>
            </a:pPr>
            <a:r>
              <a:rPr lang="en-US" sz="2000">
                <a:solidFill>
                  <a:schemeClr val="dk1"/>
                </a:solidFill>
              </a:rPr>
              <a:t>∞</a:t>
            </a:r>
            <a:endParaRPr sz="2000"/>
          </a:p>
        </p:txBody>
      </p:sp>
      <p:cxnSp>
        <p:nvCxnSpPr>
          <p:cNvPr id="751" name="Google Shape;751;p62"/>
          <p:cNvCxnSpPr>
            <a:stCxn id="750" idx="5"/>
            <a:endCxn id="74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752" name="Google Shape;752;p62"/>
          <p:cNvCxnSpPr>
            <a:stCxn id="746" idx="6"/>
            <a:endCxn id="74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753" name="Google Shape;753;p62"/>
          <p:cNvCxnSpPr>
            <a:endCxn id="74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754" name="Google Shape;754;p62"/>
          <p:cNvCxnSpPr>
            <a:stCxn id="749" idx="6"/>
            <a:endCxn id="74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62"/>
          <p:cNvCxnSpPr>
            <a:stCxn id="746" idx="4"/>
            <a:endCxn id="74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62"/>
          <p:cNvCxnSpPr>
            <a:stCxn id="748" idx="0"/>
            <a:endCxn id="74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757" name="Google Shape;757;p62"/>
          <p:cNvCxnSpPr>
            <a:stCxn id="747" idx="0"/>
            <a:endCxn id="74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758" name="Google Shape;758;p62"/>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759" name="Google Shape;759;p62"/>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760" name="Google Shape;760;p62"/>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761" name="Google Shape;761;p62"/>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762" name="Google Shape;762;p62"/>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763" name="Google Shape;763;p62"/>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764" name="Google Shape;764;p62"/>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765" name="Google Shape;765;p62"/>
          <p:cNvSpPr txBox="1"/>
          <p:nvPr/>
        </p:nvSpPr>
        <p:spPr>
          <a:xfrm>
            <a:off x="548865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766" name="Google Shape;766;p62"/>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767" name="Google Shape;767;p62"/>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768" name="Google Shape;768;p62"/>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769" name="Google Shape;769;p62"/>
          <p:cNvSpPr txBox="1"/>
          <p:nvPr/>
        </p:nvSpPr>
        <p:spPr>
          <a:xfrm>
            <a:off x="7662672"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G</a:t>
            </a:r>
            <a:endParaRPr i="1">
              <a:solidFill>
                <a:srgbClr val="535353"/>
              </a:solidFill>
            </a:endParaRPr>
          </a:p>
        </p:txBody>
      </p:sp>
      <p:sp>
        <p:nvSpPr>
          <p:cNvPr id="770" name="Google Shape;770;p62"/>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771" name="Google Shape;771;p62"/>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772" name="Google Shape;772;p62"/>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c>
                  <a:txBody>
                    <a:bodyPr/>
                    <a:lstStyle/>
                    <a:p>
                      <a:pPr indent="0" lvl="0" marL="0" rtl="0" algn="ctr">
                        <a:spcBef>
                          <a:spcPts val="0"/>
                        </a:spcBef>
                        <a:spcAft>
                          <a:spcPts val="0"/>
                        </a:spcAft>
                        <a:buNone/>
                      </a:pPr>
                      <a:r>
                        <a:rPr lang="en-US"/>
                        <a:t>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1</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773" name="Google Shape;773;p62"/>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774" name="Google Shape;774;p62"/>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
        <p:nvSpPr>
          <p:cNvPr id="775" name="Google Shape;775;p62"/>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776" name="Google Shape;776;p62"/>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3"/>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782" name="Google Shape;782;p63"/>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783" name="Google Shape;783;p63"/>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e</a:t>
            </a:r>
            <a:r>
              <a:rPr b="1" lang="en-US" sz="1800">
                <a:solidFill>
                  <a:schemeClr val="dk1"/>
                </a:solidFill>
              </a:rPr>
              <a:t> </a:t>
            </a:r>
            <a:endParaRPr sz="1800"/>
          </a:p>
        </p:txBody>
      </p:sp>
      <p:sp>
        <p:nvSpPr>
          <p:cNvPr id="784" name="Google Shape;784;p63"/>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785" name="Google Shape;785;p63"/>
          <p:cNvSpPr/>
          <p:nvPr/>
        </p:nvSpPr>
        <p:spPr>
          <a:xfrm>
            <a:off x="7684505" y="24251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dk1"/>
                </a:solidFill>
              </a:rPr>
              <a:t>2</a:t>
            </a:r>
            <a:endParaRPr sz="2000"/>
          </a:p>
        </p:txBody>
      </p:sp>
      <p:sp>
        <p:nvSpPr>
          <p:cNvPr id="786" name="Google Shape;786;p63"/>
          <p:cNvSpPr/>
          <p:nvPr/>
        </p:nvSpPr>
        <p:spPr>
          <a:xfrm>
            <a:off x="6160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87" name="Google Shape;787;p63"/>
          <p:cNvSpPr/>
          <p:nvPr/>
        </p:nvSpPr>
        <p:spPr>
          <a:xfrm>
            <a:off x="7684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88" name="Google Shape;788;p63"/>
          <p:cNvSpPr/>
          <p:nvPr/>
        </p:nvSpPr>
        <p:spPr>
          <a:xfrm>
            <a:off x="6922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789" name="Google Shape;789;p63"/>
          <p:cNvSpPr/>
          <p:nvPr/>
        </p:nvSpPr>
        <p:spPr>
          <a:xfrm>
            <a:off x="6160505" y="30347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790" name="Google Shape;790;p63"/>
          <p:cNvSpPr/>
          <p:nvPr/>
        </p:nvSpPr>
        <p:spPr>
          <a:xfrm>
            <a:off x="5474705" y="27299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73150">
            <a:noAutofit/>
          </a:bodyPr>
          <a:lstStyle/>
          <a:p>
            <a:pPr indent="0" lvl="0" marL="0" rtl="0" algn="ctr">
              <a:spcBef>
                <a:spcPts val="0"/>
              </a:spcBef>
              <a:spcAft>
                <a:spcPts val="0"/>
              </a:spcAft>
              <a:buNone/>
            </a:pPr>
            <a:r>
              <a:rPr lang="en-US" sz="2000">
                <a:solidFill>
                  <a:schemeClr val="dk1"/>
                </a:solidFill>
              </a:rPr>
              <a:t>3</a:t>
            </a:r>
            <a:endParaRPr sz="2000"/>
          </a:p>
        </p:txBody>
      </p:sp>
      <p:cxnSp>
        <p:nvCxnSpPr>
          <p:cNvPr id="791" name="Google Shape;791;p63"/>
          <p:cNvCxnSpPr>
            <a:stCxn id="790" idx="5"/>
            <a:endCxn id="78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792" name="Google Shape;792;p63"/>
          <p:cNvCxnSpPr>
            <a:stCxn id="786" idx="6"/>
            <a:endCxn id="78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793" name="Google Shape;793;p63"/>
          <p:cNvCxnSpPr>
            <a:endCxn id="78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794" name="Google Shape;794;p63"/>
          <p:cNvCxnSpPr>
            <a:stCxn id="789" idx="6"/>
            <a:endCxn id="78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795" name="Google Shape;795;p63"/>
          <p:cNvCxnSpPr>
            <a:stCxn id="786" idx="4"/>
            <a:endCxn id="78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796" name="Google Shape;796;p63"/>
          <p:cNvCxnSpPr>
            <a:stCxn id="788" idx="0"/>
            <a:endCxn id="78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797" name="Google Shape;797;p63"/>
          <p:cNvCxnSpPr>
            <a:stCxn id="787" idx="0"/>
            <a:endCxn id="78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798" name="Google Shape;798;p63"/>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799" name="Google Shape;799;p63"/>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800" name="Google Shape;800;p63"/>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801" name="Google Shape;801;p63"/>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802" name="Google Shape;802;p63"/>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803" name="Google Shape;803;p63"/>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804" name="Google Shape;804;p63"/>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805" name="Google Shape;805;p63"/>
          <p:cNvSpPr txBox="1"/>
          <p:nvPr/>
        </p:nvSpPr>
        <p:spPr>
          <a:xfrm>
            <a:off x="544068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E</a:t>
            </a:r>
            <a:endParaRPr i="1">
              <a:solidFill>
                <a:srgbClr val="535353"/>
              </a:solidFill>
            </a:endParaRPr>
          </a:p>
        </p:txBody>
      </p:sp>
      <p:sp>
        <p:nvSpPr>
          <p:cNvPr id="806" name="Google Shape;806;p63"/>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807" name="Google Shape;807;p63"/>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808" name="Google Shape;808;p63"/>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809" name="Google Shape;809;p63"/>
          <p:cNvSpPr txBox="1"/>
          <p:nvPr/>
        </p:nvSpPr>
        <p:spPr>
          <a:xfrm>
            <a:off x="7662672"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G</a:t>
            </a:r>
            <a:endParaRPr i="1">
              <a:solidFill>
                <a:srgbClr val="535353"/>
              </a:solidFill>
            </a:endParaRPr>
          </a:p>
        </p:txBody>
      </p:sp>
      <p:sp>
        <p:nvSpPr>
          <p:cNvPr id="810" name="Google Shape;810;p63"/>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811" name="Google Shape;811;p63"/>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812" name="Google Shape;812;p63"/>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US"/>
                        <a:t>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3</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813" name="Google Shape;813;p63"/>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814" name="Google Shape;814;p63"/>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
        <p:nvSpPr>
          <p:cNvPr id="815" name="Google Shape;815;p63"/>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816" name="Google Shape;816;p63"/>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4"/>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822" name="Google Shape;822;p64"/>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823" name="Google Shape;823;p64"/>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e </a:t>
            </a:r>
            <a:endParaRPr sz="1800"/>
          </a:p>
        </p:txBody>
      </p:sp>
      <p:sp>
        <p:nvSpPr>
          <p:cNvPr id="824" name="Google Shape;824;p64"/>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825" name="Google Shape;825;p64"/>
          <p:cNvSpPr/>
          <p:nvPr/>
        </p:nvSpPr>
        <p:spPr>
          <a:xfrm>
            <a:off x="7684505" y="24251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826" name="Google Shape;826;p64"/>
          <p:cNvSpPr/>
          <p:nvPr/>
        </p:nvSpPr>
        <p:spPr>
          <a:xfrm>
            <a:off x="6160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827" name="Google Shape;827;p64"/>
          <p:cNvSpPr/>
          <p:nvPr/>
        </p:nvSpPr>
        <p:spPr>
          <a:xfrm>
            <a:off x="7684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828" name="Google Shape;828;p64"/>
          <p:cNvSpPr/>
          <p:nvPr/>
        </p:nvSpPr>
        <p:spPr>
          <a:xfrm>
            <a:off x="6922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829" name="Google Shape;829;p64"/>
          <p:cNvSpPr/>
          <p:nvPr/>
        </p:nvSpPr>
        <p:spPr>
          <a:xfrm>
            <a:off x="6160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830" name="Google Shape;830;p64"/>
          <p:cNvSpPr/>
          <p:nvPr/>
        </p:nvSpPr>
        <p:spPr>
          <a:xfrm>
            <a:off x="5474705" y="2729975"/>
            <a:ext cx="365700" cy="365100"/>
          </a:xfrm>
          <a:prstGeom prst="ellipse">
            <a:avLst/>
          </a:prstGeom>
          <a:solidFill>
            <a:srgbClr val="A6A6A6">
              <a:alpha val="27379"/>
            </a:srgbClr>
          </a:solidFill>
          <a:ln cap="flat" cmpd="sng" w="9525">
            <a:solidFill>
              <a:schemeClr val="dk1"/>
            </a:solidFill>
            <a:prstDash val="solid"/>
            <a:round/>
            <a:headEnd len="sm" w="sm" type="none"/>
            <a:tailEnd len="sm" w="sm" type="none"/>
          </a:ln>
        </p:spPr>
        <p:txBody>
          <a:bodyPr anchorCtr="0" anchor="ctr" bIns="91425" lIns="54850" spcFirstLastPara="1" rIns="91425" wrap="square" tIns="73150">
            <a:noAutofit/>
          </a:bodyPr>
          <a:lstStyle/>
          <a:p>
            <a:pPr indent="0" lvl="0" marL="0" rtl="0" algn="ctr">
              <a:spcBef>
                <a:spcPts val="0"/>
              </a:spcBef>
              <a:spcAft>
                <a:spcPts val="0"/>
              </a:spcAft>
              <a:buNone/>
            </a:pPr>
            <a:r>
              <a:rPr lang="en-US" sz="2000">
                <a:solidFill>
                  <a:schemeClr val="dk1"/>
                </a:solidFill>
              </a:rPr>
              <a:t>3</a:t>
            </a:r>
            <a:endParaRPr sz="2000"/>
          </a:p>
        </p:txBody>
      </p:sp>
      <p:cxnSp>
        <p:nvCxnSpPr>
          <p:cNvPr id="831" name="Google Shape;831;p64"/>
          <p:cNvCxnSpPr>
            <a:stCxn id="830" idx="5"/>
            <a:endCxn id="82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832" name="Google Shape;832;p64"/>
          <p:cNvCxnSpPr>
            <a:stCxn id="826" idx="6"/>
            <a:endCxn id="82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833" name="Google Shape;833;p64"/>
          <p:cNvCxnSpPr>
            <a:endCxn id="82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834" name="Google Shape;834;p64"/>
          <p:cNvCxnSpPr>
            <a:stCxn id="829" idx="6"/>
            <a:endCxn id="82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835" name="Google Shape;835;p64"/>
          <p:cNvCxnSpPr>
            <a:stCxn id="826" idx="4"/>
            <a:endCxn id="82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836" name="Google Shape;836;p64"/>
          <p:cNvCxnSpPr>
            <a:stCxn id="828" idx="0"/>
            <a:endCxn id="82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837" name="Google Shape;837;p64"/>
          <p:cNvCxnSpPr>
            <a:stCxn id="827" idx="0"/>
            <a:endCxn id="82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838" name="Google Shape;838;p64"/>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839" name="Google Shape;839;p64"/>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840" name="Google Shape;840;p64"/>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841" name="Google Shape;841;p64"/>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842" name="Google Shape;842;p64"/>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843" name="Google Shape;843;p64"/>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844" name="Google Shape;844;p64"/>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845" name="Google Shape;845;p64"/>
          <p:cNvSpPr txBox="1"/>
          <p:nvPr/>
        </p:nvSpPr>
        <p:spPr>
          <a:xfrm>
            <a:off x="544068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E</a:t>
            </a:r>
            <a:endParaRPr i="1">
              <a:solidFill>
                <a:srgbClr val="535353"/>
              </a:solidFill>
            </a:endParaRPr>
          </a:p>
        </p:txBody>
      </p:sp>
      <p:sp>
        <p:nvSpPr>
          <p:cNvPr id="846" name="Google Shape;846;p64"/>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847" name="Google Shape;847;p64"/>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848" name="Google Shape;848;p64"/>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849" name="Google Shape;849;p64"/>
          <p:cNvSpPr txBox="1"/>
          <p:nvPr/>
        </p:nvSpPr>
        <p:spPr>
          <a:xfrm>
            <a:off x="7662672"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G</a:t>
            </a:r>
            <a:endParaRPr i="1">
              <a:solidFill>
                <a:srgbClr val="535353"/>
              </a:solidFill>
            </a:endParaRPr>
          </a:p>
        </p:txBody>
      </p:sp>
      <p:sp>
        <p:nvSpPr>
          <p:cNvPr id="850" name="Google Shape;850;p64"/>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851" name="Google Shape;851;p64"/>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852" name="Google Shape;852;p64"/>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c>
                  <a:txBody>
                    <a:bodyPr/>
                    <a:lstStyle/>
                    <a:p>
                      <a:pPr indent="0" lvl="0" marL="0" rtl="0" algn="ctr">
                        <a:spcBef>
                          <a:spcPts val="0"/>
                        </a:spcBef>
                        <a:spcAft>
                          <a:spcPts val="0"/>
                        </a:spcAft>
                        <a:buNone/>
                      </a:pPr>
                      <a:r>
                        <a:rPr lang="en-US"/>
                        <a:t>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2</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3</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853" name="Google Shape;853;p64"/>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854" name="Google Shape;854;p64"/>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
        <p:nvSpPr>
          <p:cNvPr id="855" name="Google Shape;855;p64"/>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856" name="Google Shape;856;p64"/>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5"/>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862" name="Google Shape;862;p65"/>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863" name="Google Shape;863;p65"/>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d</a:t>
            </a:r>
            <a:r>
              <a:rPr b="1" lang="en-US" sz="1800">
                <a:solidFill>
                  <a:schemeClr val="dk1"/>
                </a:solidFill>
              </a:rPr>
              <a:t> </a:t>
            </a:r>
            <a:endParaRPr sz="1800"/>
          </a:p>
        </p:txBody>
      </p:sp>
      <p:sp>
        <p:nvSpPr>
          <p:cNvPr id="864" name="Google Shape;864;p65"/>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865" name="Google Shape;865;p65"/>
          <p:cNvSpPr/>
          <p:nvPr/>
        </p:nvSpPr>
        <p:spPr>
          <a:xfrm>
            <a:off x="7684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866" name="Google Shape;866;p65"/>
          <p:cNvSpPr/>
          <p:nvPr/>
        </p:nvSpPr>
        <p:spPr>
          <a:xfrm>
            <a:off x="6160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867" name="Google Shape;867;p65"/>
          <p:cNvSpPr/>
          <p:nvPr/>
        </p:nvSpPr>
        <p:spPr>
          <a:xfrm>
            <a:off x="7684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868" name="Google Shape;868;p65"/>
          <p:cNvSpPr/>
          <p:nvPr/>
        </p:nvSpPr>
        <p:spPr>
          <a:xfrm>
            <a:off x="6922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869" name="Google Shape;869;p65"/>
          <p:cNvSpPr/>
          <p:nvPr/>
        </p:nvSpPr>
        <p:spPr>
          <a:xfrm>
            <a:off x="6160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870" name="Google Shape;870;p65"/>
          <p:cNvSpPr/>
          <p:nvPr/>
        </p:nvSpPr>
        <p:spPr>
          <a:xfrm>
            <a:off x="5474705" y="2729975"/>
            <a:ext cx="365700" cy="365100"/>
          </a:xfrm>
          <a:prstGeom prst="ellipse">
            <a:avLst/>
          </a:prstGeom>
          <a:solidFill>
            <a:schemeClr val="dk1"/>
          </a:solidFill>
          <a:ln cap="flat" cmpd="sng" w="28575">
            <a:solidFill>
              <a:srgbClr val="59C7EB"/>
            </a:solidFill>
            <a:prstDash val="solid"/>
            <a:round/>
            <a:headEnd len="sm" w="sm" type="none"/>
            <a:tailEnd len="sm" w="sm" type="none"/>
          </a:ln>
        </p:spPr>
        <p:txBody>
          <a:bodyPr anchorCtr="0" anchor="ctr" bIns="91425" lIns="54850" spcFirstLastPara="1" rIns="91425" wrap="square" tIns="73150">
            <a:noAutofit/>
          </a:bodyPr>
          <a:lstStyle/>
          <a:p>
            <a:pPr indent="0" lvl="0" marL="0" rtl="0" algn="ctr">
              <a:spcBef>
                <a:spcPts val="0"/>
              </a:spcBef>
              <a:spcAft>
                <a:spcPts val="0"/>
              </a:spcAft>
              <a:buNone/>
            </a:pPr>
            <a:r>
              <a:rPr lang="en-US" sz="2000">
                <a:solidFill>
                  <a:schemeClr val="lt1"/>
                </a:solidFill>
              </a:rPr>
              <a:t>3</a:t>
            </a:r>
            <a:endParaRPr sz="2000">
              <a:solidFill>
                <a:schemeClr val="lt1"/>
              </a:solidFill>
            </a:endParaRPr>
          </a:p>
        </p:txBody>
      </p:sp>
      <p:cxnSp>
        <p:nvCxnSpPr>
          <p:cNvPr id="871" name="Google Shape;871;p65"/>
          <p:cNvCxnSpPr>
            <a:stCxn id="870" idx="5"/>
            <a:endCxn id="86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872" name="Google Shape;872;p65"/>
          <p:cNvCxnSpPr>
            <a:stCxn id="866" idx="6"/>
            <a:endCxn id="86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873" name="Google Shape;873;p65"/>
          <p:cNvCxnSpPr>
            <a:endCxn id="86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874" name="Google Shape;874;p65"/>
          <p:cNvCxnSpPr>
            <a:stCxn id="869" idx="6"/>
            <a:endCxn id="86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875" name="Google Shape;875;p65"/>
          <p:cNvCxnSpPr>
            <a:stCxn id="866" idx="4"/>
            <a:endCxn id="86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876" name="Google Shape;876;p65"/>
          <p:cNvCxnSpPr>
            <a:stCxn id="868" idx="0"/>
            <a:endCxn id="86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877" name="Google Shape;877;p65"/>
          <p:cNvCxnSpPr>
            <a:stCxn id="867" idx="0"/>
            <a:endCxn id="86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878" name="Google Shape;878;p65"/>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879" name="Google Shape;879;p65"/>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880" name="Google Shape;880;p65"/>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881" name="Google Shape;881;p65"/>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882" name="Google Shape;882;p65"/>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883" name="Google Shape;883;p65"/>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884" name="Google Shape;884;p65"/>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885" name="Google Shape;885;p65"/>
          <p:cNvSpPr txBox="1"/>
          <p:nvPr/>
        </p:nvSpPr>
        <p:spPr>
          <a:xfrm>
            <a:off x="544068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E</a:t>
            </a:r>
            <a:endParaRPr i="1">
              <a:solidFill>
                <a:srgbClr val="535353"/>
              </a:solidFill>
            </a:endParaRPr>
          </a:p>
        </p:txBody>
      </p:sp>
      <p:sp>
        <p:nvSpPr>
          <p:cNvPr id="886" name="Google Shape;886;p65"/>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887" name="Google Shape;887;p65"/>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888" name="Google Shape;888;p65"/>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889" name="Google Shape;889;p65"/>
          <p:cNvSpPr txBox="1"/>
          <p:nvPr/>
        </p:nvSpPr>
        <p:spPr>
          <a:xfrm>
            <a:off x="7662672"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G</a:t>
            </a:r>
            <a:endParaRPr i="1">
              <a:solidFill>
                <a:srgbClr val="535353"/>
              </a:solidFill>
            </a:endParaRPr>
          </a:p>
        </p:txBody>
      </p:sp>
      <p:sp>
        <p:nvSpPr>
          <p:cNvPr id="890" name="Google Shape;890;p65"/>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891" name="Google Shape;891;p65"/>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892" name="Google Shape;892;p65"/>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t>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A6A6A6">
                        <a:alpha val="27379"/>
                      </a:srgbClr>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535353"/>
                          </a:solidFill>
                        </a:rPr>
                        <a:t>3</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893" name="Google Shape;893;p65"/>
          <p:cNvCxnSpPr/>
          <p:nvPr/>
        </p:nvCxnSpPr>
        <p:spPr>
          <a:xfrm>
            <a:off x="5925700" y="4076875"/>
            <a:ext cx="434700" cy="384000"/>
          </a:xfrm>
          <a:prstGeom prst="straightConnector1">
            <a:avLst/>
          </a:prstGeom>
          <a:noFill/>
          <a:ln cap="flat" cmpd="sng" w="19050">
            <a:solidFill>
              <a:srgbClr val="FF0000"/>
            </a:solidFill>
            <a:prstDash val="solid"/>
            <a:round/>
            <a:headEnd len="med" w="med" type="none"/>
            <a:tailEnd len="med" w="med" type="none"/>
          </a:ln>
        </p:spPr>
      </p:cxnSp>
      <p:cxnSp>
        <p:nvCxnSpPr>
          <p:cNvPr id="894" name="Google Shape;894;p65"/>
          <p:cNvCxnSpPr/>
          <p:nvPr/>
        </p:nvCxnSpPr>
        <p:spPr>
          <a:xfrm flipH="1">
            <a:off x="5925650" y="4084775"/>
            <a:ext cx="442500" cy="379200"/>
          </a:xfrm>
          <a:prstGeom prst="straightConnector1">
            <a:avLst/>
          </a:prstGeom>
          <a:noFill/>
          <a:ln cap="flat" cmpd="sng" w="19050">
            <a:solidFill>
              <a:srgbClr val="FF0000"/>
            </a:solidFill>
            <a:prstDash val="solid"/>
            <a:round/>
            <a:headEnd len="med" w="med" type="none"/>
            <a:tailEnd len="med" w="med" type="none"/>
          </a:ln>
        </p:spPr>
      </p:cxnSp>
      <p:sp>
        <p:nvSpPr>
          <p:cNvPr id="895" name="Google Shape;895;p65"/>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896" name="Google Shape;896;p65"/>
          <p:cNvSpPr/>
          <p:nvPr/>
        </p:nvSpPr>
        <p:spPr>
          <a:xfrm>
            <a:off x="457525" y="2751175"/>
            <a:ext cx="3438900" cy="20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66"/>
          <p:cNvSpPr/>
          <p:nvPr/>
        </p:nvSpPr>
        <p:spPr>
          <a:xfrm>
            <a:off x="4" y="236775"/>
            <a:ext cx="5246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902" name="Google Shape;902;p66"/>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Algorithm: Breadth-First Search</a:t>
            </a:r>
            <a:endParaRPr/>
          </a:p>
        </p:txBody>
      </p:sp>
      <p:sp>
        <p:nvSpPr>
          <p:cNvPr id="903" name="Google Shape;903;p66"/>
          <p:cNvSpPr txBox="1"/>
          <p:nvPr/>
        </p:nvSpPr>
        <p:spPr>
          <a:xfrm>
            <a:off x="365760" y="808025"/>
            <a:ext cx="818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Iterate through the next while-loop for </a:t>
            </a:r>
            <a:r>
              <a:rPr lang="en-US" sz="1800">
                <a:solidFill>
                  <a:schemeClr val="dk1"/>
                </a:solidFill>
              </a:rPr>
              <a:t>u←</a:t>
            </a:r>
            <a:r>
              <a:rPr b="1" lang="en-US" sz="1800">
                <a:solidFill>
                  <a:schemeClr val="dk1"/>
                </a:solidFill>
              </a:rPr>
              <a:t>d </a:t>
            </a:r>
            <a:endParaRPr sz="1800"/>
          </a:p>
        </p:txBody>
      </p:sp>
      <p:sp>
        <p:nvSpPr>
          <p:cNvPr id="904" name="Google Shape;904;p66"/>
          <p:cNvSpPr/>
          <p:nvPr/>
        </p:nvSpPr>
        <p:spPr>
          <a:xfrm>
            <a:off x="6922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64000">
            <a:noAutofit/>
          </a:bodyPr>
          <a:lstStyle/>
          <a:p>
            <a:pPr indent="0" lvl="0" marL="0" rtl="0" algn="ctr">
              <a:spcBef>
                <a:spcPts val="0"/>
              </a:spcBef>
              <a:spcAft>
                <a:spcPts val="0"/>
              </a:spcAft>
              <a:buNone/>
            </a:pPr>
            <a:r>
              <a:rPr lang="en-US" sz="2000">
                <a:solidFill>
                  <a:schemeClr val="lt1"/>
                </a:solidFill>
              </a:rPr>
              <a:t>0</a:t>
            </a:r>
            <a:endParaRPr sz="2000">
              <a:solidFill>
                <a:schemeClr val="lt1"/>
              </a:solidFill>
            </a:endParaRPr>
          </a:p>
        </p:txBody>
      </p:sp>
      <p:sp>
        <p:nvSpPr>
          <p:cNvPr id="905" name="Google Shape;905;p66"/>
          <p:cNvSpPr/>
          <p:nvPr/>
        </p:nvSpPr>
        <p:spPr>
          <a:xfrm>
            <a:off x="7684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906" name="Google Shape;906;p66"/>
          <p:cNvSpPr/>
          <p:nvPr/>
        </p:nvSpPr>
        <p:spPr>
          <a:xfrm>
            <a:off x="6160505" y="24251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907" name="Google Shape;907;p66"/>
          <p:cNvSpPr/>
          <p:nvPr/>
        </p:nvSpPr>
        <p:spPr>
          <a:xfrm>
            <a:off x="7684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908" name="Google Shape;908;p66"/>
          <p:cNvSpPr/>
          <p:nvPr/>
        </p:nvSpPr>
        <p:spPr>
          <a:xfrm>
            <a:off x="6922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64000" spcFirstLastPara="1" rIns="91425" wrap="square" tIns="82275">
            <a:noAutofit/>
          </a:bodyPr>
          <a:lstStyle/>
          <a:p>
            <a:pPr indent="0" lvl="0" marL="0" rtl="0" algn="ctr">
              <a:spcBef>
                <a:spcPts val="0"/>
              </a:spcBef>
              <a:spcAft>
                <a:spcPts val="0"/>
              </a:spcAft>
              <a:buNone/>
            </a:pPr>
            <a:r>
              <a:rPr lang="en-US" sz="2000">
                <a:solidFill>
                  <a:schemeClr val="lt1"/>
                </a:solidFill>
              </a:rPr>
              <a:t>1</a:t>
            </a:r>
            <a:endParaRPr sz="2000">
              <a:solidFill>
                <a:schemeClr val="lt1"/>
              </a:solidFill>
            </a:endParaRPr>
          </a:p>
        </p:txBody>
      </p:sp>
      <p:sp>
        <p:nvSpPr>
          <p:cNvPr id="909" name="Google Shape;909;p66"/>
          <p:cNvSpPr/>
          <p:nvPr/>
        </p:nvSpPr>
        <p:spPr>
          <a:xfrm>
            <a:off x="6160505" y="30347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54850" spcFirstLastPara="1" rIns="91425" wrap="square" tIns="82275">
            <a:noAutofit/>
          </a:bodyPr>
          <a:lstStyle/>
          <a:p>
            <a:pPr indent="0" lvl="0" marL="0" rtl="0" algn="ctr">
              <a:spcBef>
                <a:spcPts val="0"/>
              </a:spcBef>
              <a:spcAft>
                <a:spcPts val="0"/>
              </a:spcAft>
              <a:buNone/>
            </a:pPr>
            <a:r>
              <a:rPr lang="en-US" sz="2000">
                <a:solidFill>
                  <a:schemeClr val="lt1"/>
                </a:solidFill>
              </a:rPr>
              <a:t>2</a:t>
            </a:r>
            <a:endParaRPr sz="2000">
              <a:solidFill>
                <a:schemeClr val="lt1"/>
              </a:solidFill>
            </a:endParaRPr>
          </a:p>
        </p:txBody>
      </p:sp>
      <p:sp>
        <p:nvSpPr>
          <p:cNvPr id="910" name="Google Shape;910;p66"/>
          <p:cNvSpPr/>
          <p:nvPr/>
        </p:nvSpPr>
        <p:spPr>
          <a:xfrm>
            <a:off x="5474705" y="2729975"/>
            <a:ext cx="365700" cy="365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54850" spcFirstLastPara="1" rIns="91425" wrap="square" tIns="73150">
            <a:noAutofit/>
          </a:bodyPr>
          <a:lstStyle/>
          <a:p>
            <a:pPr indent="0" lvl="0" marL="0" rtl="0" algn="ctr">
              <a:spcBef>
                <a:spcPts val="0"/>
              </a:spcBef>
              <a:spcAft>
                <a:spcPts val="0"/>
              </a:spcAft>
              <a:buNone/>
            </a:pPr>
            <a:r>
              <a:rPr lang="en-US" sz="2000">
                <a:solidFill>
                  <a:schemeClr val="lt1"/>
                </a:solidFill>
              </a:rPr>
              <a:t>3</a:t>
            </a:r>
            <a:endParaRPr sz="2000">
              <a:solidFill>
                <a:schemeClr val="lt1"/>
              </a:solidFill>
            </a:endParaRPr>
          </a:p>
        </p:txBody>
      </p:sp>
      <p:cxnSp>
        <p:nvCxnSpPr>
          <p:cNvPr id="911" name="Google Shape;911;p66"/>
          <p:cNvCxnSpPr>
            <a:stCxn id="910" idx="5"/>
            <a:endCxn id="909" idx="2"/>
          </p:cNvCxnSpPr>
          <p:nvPr/>
        </p:nvCxnSpPr>
        <p:spPr>
          <a:xfrm>
            <a:off x="5786849" y="3041607"/>
            <a:ext cx="373800" cy="175800"/>
          </a:xfrm>
          <a:prstGeom prst="straightConnector1">
            <a:avLst/>
          </a:prstGeom>
          <a:noFill/>
          <a:ln cap="flat" cmpd="sng" w="9525">
            <a:solidFill>
              <a:schemeClr val="dk1"/>
            </a:solidFill>
            <a:prstDash val="solid"/>
            <a:round/>
            <a:headEnd len="med" w="med" type="none"/>
            <a:tailEnd len="med" w="med" type="none"/>
          </a:ln>
        </p:spPr>
      </p:cxnSp>
      <p:cxnSp>
        <p:nvCxnSpPr>
          <p:cNvPr id="912" name="Google Shape;912;p66"/>
          <p:cNvCxnSpPr>
            <a:stCxn id="906" idx="6"/>
            <a:endCxn id="904" idx="2"/>
          </p:cNvCxnSpPr>
          <p:nvPr/>
        </p:nvCxnSpPr>
        <p:spPr>
          <a:xfrm>
            <a:off x="6526205" y="26077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913" name="Google Shape;913;p66"/>
          <p:cNvCxnSpPr>
            <a:endCxn id="907" idx="1"/>
          </p:cNvCxnSpPr>
          <p:nvPr/>
        </p:nvCxnSpPr>
        <p:spPr>
          <a:xfrm>
            <a:off x="7234661" y="2736943"/>
            <a:ext cx="503400" cy="351300"/>
          </a:xfrm>
          <a:prstGeom prst="straightConnector1">
            <a:avLst/>
          </a:prstGeom>
          <a:noFill/>
          <a:ln cap="flat" cmpd="sng" w="9525">
            <a:solidFill>
              <a:schemeClr val="dk1"/>
            </a:solidFill>
            <a:prstDash val="solid"/>
            <a:round/>
            <a:headEnd len="med" w="med" type="none"/>
            <a:tailEnd len="med" w="med" type="none"/>
          </a:ln>
        </p:spPr>
      </p:cxnSp>
      <p:cxnSp>
        <p:nvCxnSpPr>
          <p:cNvPr id="914" name="Google Shape;914;p66"/>
          <p:cNvCxnSpPr>
            <a:stCxn id="909" idx="6"/>
            <a:endCxn id="908" idx="2"/>
          </p:cNvCxnSpPr>
          <p:nvPr/>
        </p:nvCxnSpPr>
        <p:spPr>
          <a:xfrm>
            <a:off x="6526205" y="3217325"/>
            <a:ext cx="396300" cy="0"/>
          </a:xfrm>
          <a:prstGeom prst="straightConnector1">
            <a:avLst/>
          </a:prstGeom>
          <a:noFill/>
          <a:ln cap="flat" cmpd="sng" w="9525">
            <a:solidFill>
              <a:schemeClr val="dk1"/>
            </a:solidFill>
            <a:prstDash val="solid"/>
            <a:round/>
            <a:headEnd len="med" w="med" type="none"/>
            <a:tailEnd len="med" w="med" type="none"/>
          </a:ln>
        </p:spPr>
      </p:cxnSp>
      <p:cxnSp>
        <p:nvCxnSpPr>
          <p:cNvPr id="915" name="Google Shape;915;p66"/>
          <p:cNvCxnSpPr>
            <a:stCxn id="906" idx="4"/>
            <a:endCxn id="909" idx="0"/>
          </p:cNvCxnSpPr>
          <p:nvPr/>
        </p:nvCxnSpPr>
        <p:spPr>
          <a:xfrm>
            <a:off x="6343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916" name="Google Shape;916;p66"/>
          <p:cNvCxnSpPr>
            <a:stCxn id="908" idx="0"/>
            <a:endCxn id="904" idx="4"/>
          </p:cNvCxnSpPr>
          <p:nvPr/>
        </p:nvCxnSpPr>
        <p:spPr>
          <a:xfrm rot="10800000">
            <a:off x="7105355" y="2790275"/>
            <a:ext cx="0" cy="244500"/>
          </a:xfrm>
          <a:prstGeom prst="straightConnector1">
            <a:avLst/>
          </a:prstGeom>
          <a:noFill/>
          <a:ln cap="flat" cmpd="sng" w="9525">
            <a:solidFill>
              <a:schemeClr val="dk1"/>
            </a:solidFill>
            <a:prstDash val="solid"/>
            <a:round/>
            <a:headEnd len="med" w="med" type="none"/>
            <a:tailEnd len="med" w="med" type="none"/>
          </a:ln>
        </p:spPr>
      </p:cxnSp>
      <p:cxnSp>
        <p:nvCxnSpPr>
          <p:cNvPr id="917" name="Google Shape;917;p66"/>
          <p:cNvCxnSpPr>
            <a:stCxn id="907" idx="0"/>
            <a:endCxn id="905" idx="4"/>
          </p:cNvCxnSpPr>
          <p:nvPr/>
        </p:nvCxnSpPr>
        <p:spPr>
          <a:xfrm rot="10800000">
            <a:off x="7867355" y="2790275"/>
            <a:ext cx="0" cy="244500"/>
          </a:xfrm>
          <a:prstGeom prst="straightConnector1">
            <a:avLst/>
          </a:prstGeom>
          <a:noFill/>
          <a:ln cap="flat" cmpd="sng" w="9525">
            <a:solidFill>
              <a:schemeClr val="dk1"/>
            </a:solidFill>
            <a:prstDash val="solid"/>
            <a:round/>
            <a:headEnd len="med" w="med" type="none"/>
            <a:tailEnd len="med" w="med" type="none"/>
          </a:ln>
        </p:spPr>
      </p:cxnSp>
      <p:sp>
        <p:nvSpPr>
          <p:cNvPr id="918" name="Google Shape;918;p66"/>
          <p:cNvSpPr txBox="1"/>
          <p:nvPr/>
        </p:nvSpPr>
        <p:spPr>
          <a:xfrm>
            <a:off x="6250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b</a:t>
            </a:r>
            <a:endParaRPr/>
          </a:p>
        </p:txBody>
      </p:sp>
      <p:sp>
        <p:nvSpPr>
          <p:cNvPr id="919" name="Google Shape;919;p66"/>
          <p:cNvSpPr txBox="1"/>
          <p:nvPr/>
        </p:nvSpPr>
        <p:spPr>
          <a:xfrm>
            <a:off x="7012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c</a:t>
            </a:r>
            <a:endParaRPr/>
          </a:p>
        </p:txBody>
      </p:sp>
      <p:sp>
        <p:nvSpPr>
          <p:cNvPr id="920" name="Google Shape;920;p66"/>
          <p:cNvSpPr txBox="1"/>
          <p:nvPr/>
        </p:nvSpPr>
        <p:spPr>
          <a:xfrm>
            <a:off x="7774650" y="2176272"/>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d</a:t>
            </a:r>
            <a:endParaRPr/>
          </a:p>
        </p:txBody>
      </p:sp>
      <p:sp>
        <p:nvSpPr>
          <p:cNvPr id="921" name="Google Shape;921;p66"/>
          <p:cNvSpPr txBox="1"/>
          <p:nvPr/>
        </p:nvSpPr>
        <p:spPr>
          <a:xfrm>
            <a:off x="5564850" y="24871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a</a:t>
            </a:r>
            <a:endParaRPr/>
          </a:p>
        </p:txBody>
      </p:sp>
      <p:sp>
        <p:nvSpPr>
          <p:cNvPr id="922" name="Google Shape;922;p66"/>
          <p:cNvSpPr txBox="1"/>
          <p:nvPr/>
        </p:nvSpPr>
        <p:spPr>
          <a:xfrm>
            <a:off x="625065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e</a:t>
            </a:r>
            <a:endParaRPr/>
          </a:p>
        </p:txBody>
      </p:sp>
      <p:sp>
        <p:nvSpPr>
          <p:cNvPr id="923" name="Google Shape;923;p66"/>
          <p:cNvSpPr txBox="1"/>
          <p:nvPr/>
        </p:nvSpPr>
        <p:spPr>
          <a:xfrm>
            <a:off x="7040880"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f</a:t>
            </a:r>
            <a:endParaRPr/>
          </a:p>
        </p:txBody>
      </p:sp>
      <p:sp>
        <p:nvSpPr>
          <p:cNvPr id="924" name="Google Shape;924;p66"/>
          <p:cNvSpPr txBox="1"/>
          <p:nvPr/>
        </p:nvSpPr>
        <p:spPr>
          <a:xfrm>
            <a:off x="7790688" y="3401568"/>
            <a:ext cx="185400" cy="304800"/>
          </a:xfrm>
          <a:prstGeom prst="rect">
            <a:avLst/>
          </a:prstGeom>
          <a:noFill/>
          <a:ln>
            <a:noFill/>
          </a:ln>
        </p:spPr>
        <p:txBody>
          <a:bodyPr anchorCtr="0" anchor="t" bIns="91425" lIns="9125" spcFirstLastPara="1" rIns="91425" wrap="square" tIns="9125">
            <a:noAutofit/>
          </a:bodyPr>
          <a:lstStyle/>
          <a:p>
            <a:pPr indent="0" lvl="0" marL="0" rtl="0" algn="l">
              <a:spcBef>
                <a:spcPts val="0"/>
              </a:spcBef>
              <a:spcAft>
                <a:spcPts val="0"/>
              </a:spcAft>
              <a:buNone/>
            </a:pPr>
            <a:r>
              <a:rPr lang="en-US"/>
              <a:t>g</a:t>
            </a:r>
            <a:endParaRPr/>
          </a:p>
        </p:txBody>
      </p:sp>
      <p:sp>
        <p:nvSpPr>
          <p:cNvPr id="925" name="Google Shape;925;p66"/>
          <p:cNvSpPr txBox="1"/>
          <p:nvPr/>
        </p:nvSpPr>
        <p:spPr>
          <a:xfrm>
            <a:off x="5440680" y="22585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E</a:t>
            </a:r>
            <a:endParaRPr i="1">
              <a:solidFill>
                <a:srgbClr val="535353"/>
              </a:solidFill>
            </a:endParaRPr>
          </a:p>
        </p:txBody>
      </p:sp>
      <p:sp>
        <p:nvSpPr>
          <p:cNvPr id="926" name="Google Shape;926;p66"/>
          <p:cNvSpPr txBox="1"/>
          <p:nvPr/>
        </p:nvSpPr>
        <p:spPr>
          <a:xfrm>
            <a:off x="60982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927" name="Google Shape;927;p66"/>
          <p:cNvSpPr txBox="1"/>
          <p:nvPr/>
        </p:nvSpPr>
        <p:spPr>
          <a:xfrm>
            <a:off x="612648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B</a:t>
            </a:r>
            <a:endParaRPr i="1">
              <a:solidFill>
                <a:srgbClr val="535353"/>
              </a:solidFill>
            </a:endParaRPr>
          </a:p>
        </p:txBody>
      </p:sp>
      <p:sp>
        <p:nvSpPr>
          <p:cNvPr id="928" name="Google Shape;928;p66"/>
          <p:cNvSpPr txBox="1"/>
          <p:nvPr/>
        </p:nvSpPr>
        <p:spPr>
          <a:xfrm>
            <a:off x="6936450"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NIL</a:t>
            </a:r>
            <a:endParaRPr i="1">
              <a:solidFill>
                <a:srgbClr val="535353"/>
              </a:solidFill>
            </a:endParaRPr>
          </a:p>
        </p:txBody>
      </p:sp>
      <p:sp>
        <p:nvSpPr>
          <p:cNvPr id="929" name="Google Shape;929;p66"/>
          <p:cNvSpPr txBox="1"/>
          <p:nvPr/>
        </p:nvSpPr>
        <p:spPr>
          <a:xfrm>
            <a:off x="7662672" y="19537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G</a:t>
            </a:r>
            <a:endParaRPr i="1">
              <a:solidFill>
                <a:srgbClr val="535353"/>
              </a:solidFill>
            </a:endParaRPr>
          </a:p>
        </p:txBody>
      </p:sp>
      <p:sp>
        <p:nvSpPr>
          <p:cNvPr id="930" name="Google Shape;930;p66"/>
          <p:cNvSpPr txBox="1"/>
          <p:nvPr/>
        </p:nvSpPr>
        <p:spPr>
          <a:xfrm>
            <a:off x="690372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sp>
        <p:nvSpPr>
          <p:cNvPr id="931" name="Google Shape;931;p66"/>
          <p:cNvSpPr txBox="1"/>
          <p:nvPr/>
        </p:nvSpPr>
        <p:spPr>
          <a:xfrm>
            <a:off x="7680960" y="3630175"/>
            <a:ext cx="365700" cy="244500"/>
          </a:xfrm>
          <a:prstGeom prst="rect">
            <a:avLst/>
          </a:prstGeom>
          <a:noFill/>
          <a:ln>
            <a:noFill/>
          </a:ln>
        </p:spPr>
        <p:txBody>
          <a:bodyPr anchorCtr="0" anchor="t" bIns="9125" lIns="9125" spcFirstLastPara="1" rIns="9125" wrap="square" tIns="9125">
            <a:noAutofit/>
          </a:bodyPr>
          <a:lstStyle/>
          <a:p>
            <a:pPr indent="0" lvl="0" marL="0" rtl="0" algn="ctr">
              <a:spcBef>
                <a:spcPts val="0"/>
              </a:spcBef>
              <a:spcAft>
                <a:spcPts val="0"/>
              </a:spcAft>
              <a:buNone/>
            </a:pPr>
            <a:r>
              <a:rPr i="1" lang="en-US">
                <a:solidFill>
                  <a:srgbClr val="535353"/>
                </a:solidFill>
              </a:rPr>
              <a:t>C</a:t>
            </a:r>
            <a:endParaRPr i="1">
              <a:solidFill>
                <a:srgbClr val="535353"/>
              </a:solidFill>
            </a:endParaRPr>
          </a:p>
        </p:txBody>
      </p:sp>
      <p:graphicFrame>
        <p:nvGraphicFramePr>
          <p:cNvPr id="932" name="Google Shape;932;p66"/>
          <p:cNvGraphicFramePr/>
          <p:nvPr/>
        </p:nvGraphicFramePr>
        <p:xfrm>
          <a:off x="5474700" y="4073175"/>
          <a:ext cx="3000000" cy="3000000"/>
        </p:xfrm>
        <a:graphic>
          <a:graphicData uri="http://schemas.openxmlformats.org/drawingml/2006/table">
            <a:tbl>
              <a:tblPr>
                <a:noFill/>
                <a:tableStyleId>{2C30F815-3328-41B3-A033-69684EB92B88}</a:tableStyleId>
              </a:tblPr>
              <a:tblGrid>
                <a:gridCol w="444400"/>
                <a:gridCol w="444400"/>
              </a:tblGrid>
              <a:tr h="342675">
                <a:tc>
                  <a:txBody>
                    <a:bodyPr/>
                    <a:lstStyle/>
                    <a:p>
                      <a:pPr indent="0" lvl="0" marL="0" rtl="0" algn="ctr">
                        <a:spcBef>
                          <a:spcPts val="0"/>
                        </a:spcBef>
                        <a:spcAft>
                          <a:spcPts val="0"/>
                        </a:spcAft>
                        <a:buNone/>
                      </a:pPr>
                      <a:r>
                        <a:rPr b="1" i="1" lang="en-US"/>
                        <a:t>Q:</a:t>
                      </a:r>
                      <a:endParaRPr b="1" i="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249275">
                <a:tc>
                  <a:txBody>
                    <a:bodyPr/>
                    <a:lstStyle/>
                    <a:p>
                      <a:pPr indent="0" lvl="0" marL="0" rtl="0" algn="ctr">
                        <a:spcBef>
                          <a:spcPts val="0"/>
                        </a:spcBef>
                        <a:spcAft>
                          <a:spcPts val="0"/>
                        </a:spcAft>
                        <a:buNone/>
                      </a:pPr>
                      <a:r>
                        <a:t/>
                      </a:r>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535353"/>
                        </a:solidFill>
                      </a:endParaRPr>
                    </a:p>
                  </a:txBody>
                  <a:tcPr marT="27425" marB="91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933" name="Google Shape;933;p66"/>
          <p:cNvSpPr/>
          <p:nvPr/>
        </p:nvSpPr>
        <p:spPr>
          <a:xfrm>
            <a:off x="5440675" y="4098125"/>
            <a:ext cx="888900" cy="35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6"/>
          <p:cNvSpPr txBox="1"/>
          <p:nvPr/>
        </p:nvSpPr>
        <p:spPr>
          <a:xfrm>
            <a:off x="5564850" y="1233125"/>
            <a:ext cx="2499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BFS Algorithm stops</a:t>
            </a:r>
            <a:endParaRPr b="1" sz="1800"/>
          </a:p>
        </p:txBody>
      </p:sp>
      <p:sp>
        <p:nvSpPr>
          <p:cNvPr id="935" name="Google Shape;935;p66"/>
          <p:cNvSpPr txBox="1"/>
          <p:nvPr/>
        </p:nvSpPr>
        <p:spPr>
          <a:xfrm>
            <a:off x="365750" y="1249675"/>
            <a:ext cx="3790800" cy="36324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BFS</a:t>
            </a:r>
            <a:r>
              <a:rPr lang="en-US" sz="1300">
                <a:solidFill>
                  <a:srgbClr val="000000"/>
                </a:solidFill>
                <a:latin typeface="Times New Roman"/>
                <a:ea typeface="Times New Roman"/>
                <a:cs typeface="Times New Roman"/>
                <a:sym typeface="Times New Roman"/>
              </a:rPr>
              <a:t>(</a:t>
            </a:r>
            <a:r>
              <a:rPr i="1" lang="en-US" sz="1300">
                <a:latin typeface="Times New Roman"/>
                <a:ea typeface="Times New Roman"/>
                <a:cs typeface="Times New Roman"/>
                <a:sym typeface="Times New Roman"/>
              </a:rPr>
              <a:t>G,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r>
              <a:rPr i="1" lang="en-US" sz="1300">
                <a:latin typeface="Times New Roman"/>
                <a:ea typeface="Times New Roman"/>
                <a:cs typeface="Times New Roman"/>
                <a:sym typeface="Times New Roman"/>
              </a:rPr>
              <a:t> …</a:t>
            </a:r>
            <a:endParaRPr i="1"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US" sz="1300">
                <a:latin typeface="Times New Roman"/>
                <a:ea typeface="Times New Roman"/>
                <a:cs typeface="Times New Roman"/>
                <a:sym typeface="Times New Roman"/>
              </a:rPr>
              <a:t>InitialiseBFS(</a:t>
            </a:r>
            <a:r>
              <a:rPr i="1" lang="en-US" sz="1300">
                <a:latin typeface="Times New Roman"/>
                <a:ea typeface="Times New Roman"/>
                <a:cs typeface="Times New Roman"/>
                <a:sym typeface="Times New Roman"/>
              </a:rPr>
              <a:t>G,s</a:t>
            </a:r>
            <a:r>
              <a:rPr lang="en-US"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latin typeface="Times New Roman"/>
                <a:ea typeface="Times New Roman"/>
                <a:cs typeface="Times New Roman"/>
                <a:sym typeface="Times New Roman"/>
              </a:rPr>
              <a:t>Q </a:t>
            </a:r>
            <a:r>
              <a:rPr lang="en-US" sz="1300">
                <a:solidFill>
                  <a:srgbClr val="000000"/>
                </a:solidFill>
                <a:latin typeface="Times New Roman"/>
                <a:ea typeface="Times New Roman"/>
                <a:cs typeface="Times New Roman"/>
                <a:sym typeface="Times New Roman"/>
              </a:rPr>
              <a:t>← ∅</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Enqueue (</a:t>
            </a:r>
            <a:r>
              <a:rPr i="1" lang="en-US" sz="1300">
                <a:solidFill>
                  <a:srgbClr val="000000"/>
                </a:solidFill>
                <a:latin typeface="Times New Roman"/>
                <a:ea typeface="Times New Roman"/>
                <a:cs typeface="Times New Roman"/>
                <a:sym typeface="Times New Roman"/>
              </a:rPr>
              <a:t>Q, s</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300">
                <a:latin typeface="Times New Roman"/>
                <a:ea typeface="Times New Roman"/>
                <a:cs typeface="Times New Roman"/>
                <a:sym typeface="Times New Roman"/>
              </a:rPr>
              <a:t>While</a:t>
            </a:r>
            <a:r>
              <a:rPr lang="en-US" sz="1300">
                <a:latin typeface="Times New Roman"/>
                <a:ea typeface="Times New Roman"/>
                <a:cs typeface="Times New Roman"/>
                <a:sym typeface="Times New Roman"/>
              </a:rPr>
              <a:t> </a:t>
            </a:r>
            <a:r>
              <a:rPr lang="en-US" sz="1300">
                <a:solidFill>
                  <a:srgbClr val="000000"/>
                </a:solidFill>
                <a:latin typeface="Times New Roman"/>
                <a:ea typeface="Times New Roman"/>
                <a:cs typeface="Times New Roman"/>
                <a:sym typeface="Times New Roman"/>
              </a:rPr>
              <a:t>Q ≠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u</a:t>
            </a:r>
            <a:r>
              <a:rPr lang="en-US" sz="1300">
                <a:solidFill>
                  <a:srgbClr val="000000"/>
                </a:solidFill>
                <a:latin typeface="Times New Roman"/>
                <a:ea typeface="Times New Roman"/>
                <a:cs typeface="Times New Roman"/>
                <a:sym typeface="Times New Roman"/>
              </a:rPr>
              <a:t> </a:t>
            </a:r>
            <a:r>
              <a:rPr lang="en-US" sz="1300">
                <a:latin typeface="Times New Roman"/>
                <a:ea typeface="Times New Roman"/>
                <a:cs typeface="Times New Roman"/>
                <a:sym typeface="Times New Roman"/>
              </a:rPr>
              <a:t>← Dequeue (</a:t>
            </a:r>
            <a:r>
              <a:rPr i="1" lang="en-US" sz="1300">
                <a:latin typeface="Times New Roman"/>
                <a:ea typeface="Times New Roman"/>
                <a:cs typeface="Times New Roman"/>
                <a:sym typeface="Times New Roman"/>
              </a:rPr>
              <a:t>Q</a:t>
            </a:r>
            <a:r>
              <a:rPr lang="en-US"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50">
                <a:solidFill>
                  <a:schemeClr val="dk1"/>
                </a:solidFill>
                <a:latin typeface="Times New Roman"/>
                <a:ea typeface="Times New Roman"/>
                <a:cs typeface="Times New Roman"/>
                <a:sym typeface="Times New Roman"/>
              </a:rPr>
              <a:t>For</a:t>
            </a:r>
            <a:r>
              <a:rPr lang="en-US" sz="1350">
                <a:solidFill>
                  <a:schemeClr val="dk1"/>
                </a:solidFill>
                <a:latin typeface="Times New Roman"/>
                <a:ea typeface="Times New Roman"/>
                <a:cs typeface="Times New Roman"/>
                <a:sym typeface="Times New Roman"/>
              </a:rPr>
              <a:t> each vertex v in neighbors(u):</a:t>
            </a:r>
            <a:r>
              <a:rPr lang="en-US" sz="1300">
                <a:solidFill>
                  <a:schemeClr val="dk1"/>
                </a:solidFill>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if</a:t>
            </a:r>
            <a:r>
              <a:rPr lang="en-US" sz="1300">
                <a:latin typeface="Times New Roman"/>
                <a:ea typeface="Times New Roman"/>
                <a:cs typeface="Times New Roman"/>
                <a:sym typeface="Times New Roman"/>
              </a:rPr>
              <a:t> color [v] = WHITE</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latin typeface="Times New Roman"/>
                <a:ea typeface="Times New Roman"/>
                <a:cs typeface="Times New Roman"/>
                <a:sym typeface="Times New Roman"/>
              </a:rPr>
              <a:t>		</a:t>
            </a:r>
            <a:r>
              <a:rPr b="1" lang="en-US" sz="1300">
                <a:latin typeface="Times New Roman"/>
                <a:ea typeface="Times New Roman"/>
                <a:cs typeface="Times New Roman"/>
                <a:sym typeface="Times New Roman"/>
              </a:rPr>
              <a:t>then</a:t>
            </a:r>
            <a:r>
              <a:rPr lang="en-US" sz="1300">
                <a:latin typeface="Times New Roman"/>
                <a:ea typeface="Times New Roman"/>
                <a:cs typeface="Times New Roman"/>
                <a:sym typeface="Times New Roman"/>
              </a:rPr>
              <a:t> 	color [v] </a:t>
            </a:r>
            <a:r>
              <a:rPr lang="en-US" sz="1300">
                <a:solidFill>
                  <a:srgbClr val="000000"/>
                </a:solidFill>
                <a:latin typeface="Times New Roman"/>
                <a:ea typeface="Times New Roman"/>
                <a:cs typeface="Times New Roman"/>
                <a:sym typeface="Times New Roman"/>
              </a:rPr>
              <a:t>← GRAY	</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d [v] ← d [u] + 1</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π [v] ← u</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			Enqueue (Q, v)</a:t>
            </a:r>
            <a:endParaRPr sz="1300">
              <a:solidFill>
                <a:srgbClr val="000000"/>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color [u] ← </a:t>
            </a:r>
            <a:r>
              <a:rPr lang="en-US" sz="1300">
                <a:latin typeface="Times New Roman"/>
                <a:ea typeface="Times New Roman"/>
                <a:cs typeface="Times New Roman"/>
                <a:sym typeface="Times New Roman"/>
              </a:rPr>
              <a:t>BLACK</a:t>
            </a:r>
            <a:endParaRPr sz="1300">
              <a:latin typeface="Times New Roman"/>
              <a:ea typeface="Times New Roman"/>
              <a:cs typeface="Times New Roman"/>
              <a:sym typeface="Times New Roman"/>
            </a:endParaRPr>
          </a:p>
        </p:txBody>
      </p:sp>
      <p:sp>
        <p:nvSpPr>
          <p:cNvPr id="936" name="Google Shape;936;p66"/>
          <p:cNvSpPr/>
          <p:nvPr/>
        </p:nvSpPr>
        <p:spPr>
          <a:xfrm>
            <a:off x="457525" y="2751175"/>
            <a:ext cx="1040700" cy="24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7"/>
          <p:cNvSpPr/>
          <p:nvPr/>
        </p:nvSpPr>
        <p:spPr>
          <a:xfrm>
            <a:off x="1" y="236765"/>
            <a:ext cx="59238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942" name="Google Shape;942;p67"/>
          <p:cNvSpPr txBox="1"/>
          <p:nvPr>
            <p:ph idx="4294967295" type="title"/>
          </p:nvPr>
        </p:nvSpPr>
        <p:spPr>
          <a:xfrm>
            <a:off x="272142" y="236765"/>
            <a:ext cx="7957500" cy="432600"/>
          </a:xfrm>
          <a:prstGeom prst="rect">
            <a:avLst/>
          </a:prstGeom>
          <a:noFill/>
          <a:ln>
            <a:noFill/>
          </a:ln>
        </p:spPr>
        <p:txBody>
          <a:bodyPr anchorCtr="0" anchor="ctr" bIns="45700" lIns="45700" spcFirstLastPara="1" rIns="45700" wrap="square" tIns="45700">
            <a:normAutofit fontScale="90000"/>
          </a:bodyPr>
          <a:lstStyle/>
          <a:p>
            <a:pPr indent="0" lvl="0" marL="0" marR="0" rtl="0" algn="l">
              <a:lnSpc>
                <a:spcPct val="100000"/>
              </a:lnSpc>
              <a:spcBef>
                <a:spcPts val="0"/>
              </a:spcBef>
              <a:spcAft>
                <a:spcPts val="0"/>
              </a:spcAft>
              <a:buClr>
                <a:srgbClr val="000000"/>
              </a:buClr>
              <a:buSzPct val="100000"/>
              <a:buFont typeface="Century Schoolbook"/>
              <a:buNone/>
            </a:pPr>
            <a:r>
              <a:rPr lang="en-US" sz="2400"/>
              <a:t>Outtake – Social Science Applications</a:t>
            </a:r>
            <a:endParaRPr/>
          </a:p>
        </p:txBody>
      </p:sp>
      <p:sp>
        <p:nvSpPr>
          <p:cNvPr id="943" name="Google Shape;943;p67"/>
          <p:cNvSpPr/>
          <p:nvPr/>
        </p:nvSpPr>
        <p:spPr>
          <a:xfrm flipH="1" rot="10800000">
            <a:off x="461900" y="802938"/>
            <a:ext cx="8267562" cy="4044762"/>
          </a:xfrm>
          <a:custGeom>
            <a:rect b="b" l="l" r="r" t="t"/>
            <a:pathLst>
              <a:path extrusionOk="0" h="21600" w="21600">
                <a:moveTo>
                  <a:pt x="0" y="0"/>
                </a:moveTo>
                <a:lnTo>
                  <a:pt x="20862" y="0"/>
                </a:lnTo>
                <a:cubicBezTo>
                  <a:pt x="21270" y="0"/>
                  <a:pt x="21600" y="767"/>
                  <a:pt x="21600" y="1713"/>
                </a:cubicBezTo>
                <a:lnTo>
                  <a:pt x="21600" y="21600"/>
                </a:lnTo>
                <a:lnTo>
                  <a:pt x="0" y="21600"/>
                </a:lnTo>
                <a:close/>
              </a:path>
            </a:pathLst>
          </a:custGeom>
          <a:solidFill>
            <a:srgbClr val="CDEFF9"/>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44" name="Google Shape;944;p67"/>
          <p:cNvSpPr txBox="1"/>
          <p:nvPr/>
        </p:nvSpPr>
        <p:spPr>
          <a:xfrm>
            <a:off x="823179" y="877565"/>
            <a:ext cx="7360800" cy="3909600"/>
          </a:xfrm>
          <a:prstGeom prst="rect">
            <a:avLst/>
          </a:prstGeom>
          <a:noFill/>
          <a:ln>
            <a:noFill/>
          </a:ln>
        </p:spPr>
        <p:txBody>
          <a:bodyPr anchorCtr="0" anchor="t" bIns="45700" lIns="45700" spcFirstLastPara="1" rIns="45700" wrap="square" tIns="45700">
            <a:spAutoFit/>
          </a:bodyPr>
          <a:lstStyle/>
          <a:p>
            <a:pPr indent="-342900" lvl="0" marL="45720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Graphs in social science research</a:t>
            </a:r>
            <a:endParaRPr sz="1800"/>
          </a:p>
          <a:p>
            <a:pPr indent="-342900" lvl="1" marL="9144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Social networks can be represented as graphs</a:t>
            </a:r>
            <a:endParaRPr sz="1800"/>
          </a:p>
          <a:p>
            <a:pPr indent="-342900" lvl="2" marL="13716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classical work in sociology, then later also in political science, economics etc.</a:t>
            </a:r>
            <a:endParaRPr sz="1800"/>
          </a:p>
          <a:p>
            <a:pPr indent="-342900" lvl="2" marL="13716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recent boom in research on this topic due to online social networks data</a:t>
            </a:r>
            <a:endParaRPr i="0" sz="1800" u="none" cap="none" strike="noStrike">
              <a:solidFill>
                <a:srgbClr val="000000"/>
              </a:solidFill>
            </a:endParaRPr>
          </a:p>
          <a:p>
            <a:pPr indent="-342900" lvl="1" marL="9144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Many real-world structures can be represented as graphs</a:t>
            </a:r>
            <a:endParaRPr sz="1800"/>
          </a:p>
          <a:p>
            <a:pPr indent="-342900" lvl="2" marL="1371600" marR="0" rtl="0" algn="l">
              <a:lnSpc>
                <a:spcPct val="100000"/>
              </a:lnSpc>
              <a:spcBef>
                <a:spcPts val="1000"/>
              </a:spcBef>
              <a:spcAft>
                <a:spcPts val="0"/>
              </a:spcAft>
              <a:buClr>
                <a:srgbClr val="000000"/>
              </a:buClr>
              <a:buSzPts val="1800"/>
              <a:buChar char="■"/>
            </a:pPr>
            <a:r>
              <a:rPr i="0" lang="en-US" sz="1800" u="none" cap="none" strike="noStrike">
                <a:solidFill>
                  <a:srgbClr val="000000"/>
                </a:solidFill>
              </a:rPr>
              <a:t>examples are road networks, flight routes, trade connections, treaty networks etc.</a:t>
            </a:r>
            <a:endParaRPr sz="1800"/>
          </a:p>
          <a:p>
            <a:pPr indent="-342900" lvl="2" marL="1371600" marR="0" rtl="0" algn="l">
              <a:lnSpc>
                <a:spcPct val="100000"/>
              </a:lnSpc>
              <a:spcBef>
                <a:spcPts val="1000"/>
              </a:spcBef>
              <a:spcAft>
                <a:spcPts val="1000"/>
              </a:spcAft>
              <a:buClr>
                <a:srgbClr val="000000"/>
              </a:buClr>
              <a:buSzPts val="1800"/>
              <a:buChar char="■"/>
            </a:pPr>
            <a:r>
              <a:rPr i="0" lang="en-US" sz="1800" u="none" cap="none" strike="noStrike">
                <a:solidFill>
                  <a:srgbClr val="000000"/>
                </a:solidFill>
              </a:rPr>
              <a:t>suite of tools available from mathematics, computer science, political methodology</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8"/>
          <p:cNvSpPr/>
          <p:nvPr/>
        </p:nvSpPr>
        <p:spPr>
          <a:xfrm>
            <a:off x="-1" y="236765"/>
            <a:ext cx="23922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950" name="Google Shape;950;p68"/>
          <p:cNvSpPr txBox="1"/>
          <p:nvPr/>
        </p:nvSpPr>
        <p:spPr>
          <a:xfrm>
            <a:off x="372292" y="772117"/>
            <a:ext cx="8399400" cy="1323600"/>
          </a:xfrm>
          <a:prstGeom prst="rect">
            <a:avLst/>
          </a:prstGeom>
          <a:noFill/>
          <a:ln>
            <a:noFill/>
          </a:ln>
        </p:spPr>
        <p:txBody>
          <a:bodyPr anchorCtr="0" anchor="t" bIns="45700" lIns="45700" spcFirstLastPara="1" rIns="45700" wrap="square" tIns="45700">
            <a:spAutoFit/>
          </a:bodyPr>
          <a:lstStyle/>
          <a:p>
            <a:pPr indent="-285750" lvl="0" marL="285750" marR="0" rtl="0" algn="l">
              <a:lnSpc>
                <a:spcPct val="100000"/>
              </a:lnSpc>
              <a:spcBef>
                <a:spcPts val="0"/>
              </a:spcBef>
              <a:spcAft>
                <a:spcPts val="0"/>
              </a:spcAft>
              <a:buClr>
                <a:srgbClr val="000000"/>
              </a:buClr>
              <a:buSzPts val="2000"/>
              <a:buChar char="•"/>
            </a:pPr>
            <a:r>
              <a:rPr i="0" lang="en-US" sz="2000" u="none" cap="none" strike="noStrike">
                <a:solidFill>
                  <a:srgbClr val="000000"/>
                </a:solidFill>
              </a:rPr>
              <a:t>Recursion</a:t>
            </a:r>
            <a:endParaRPr/>
          </a:p>
          <a:p>
            <a:pPr indent="-285750" lvl="0" marL="285750" marR="0" rtl="0" algn="l">
              <a:lnSpc>
                <a:spcPct val="100000"/>
              </a:lnSpc>
              <a:spcBef>
                <a:spcPts val="1200"/>
              </a:spcBef>
              <a:spcAft>
                <a:spcPts val="0"/>
              </a:spcAft>
              <a:buClr>
                <a:srgbClr val="000000"/>
              </a:buClr>
              <a:buSzPts val="2000"/>
              <a:buChar char="•"/>
            </a:pPr>
            <a:r>
              <a:rPr i="0" lang="en-US" sz="2000" u="none" cap="none" strike="noStrike">
                <a:solidFill>
                  <a:srgbClr val="000000"/>
                </a:solidFill>
              </a:rPr>
              <a:t>Recursive Algorithms</a:t>
            </a:r>
            <a:endParaRPr/>
          </a:p>
          <a:p>
            <a:pPr indent="-285750" lvl="0" marL="285750" marR="0" rtl="0" algn="l">
              <a:lnSpc>
                <a:spcPct val="100000"/>
              </a:lnSpc>
              <a:spcBef>
                <a:spcPts val="1200"/>
              </a:spcBef>
              <a:spcAft>
                <a:spcPts val="0"/>
              </a:spcAft>
              <a:buClr>
                <a:srgbClr val="000000"/>
              </a:buClr>
              <a:buSzPts val="2000"/>
              <a:buChar char="•"/>
            </a:pPr>
            <a:r>
              <a:rPr i="0" lang="en-US" sz="2000" u="none" cap="none" strike="noStrike">
                <a:solidFill>
                  <a:srgbClr val="000000"/>
                </a:solidFill>
              </a:rPr>
              <a:t>Dynamic</a:t>
            </a:r>
            <a:r>
              <a:rPr lang="en-US" sz="2000"/>
              <a:t> </a:t>
            </a:r>
            <a:r>
              <a:rPr i="0" lang="en-US" sz="2000" u="none" cap="none" strike="noStrike">
                <a:solidFill>
                  <a:srgbClr val="000000"/>
                </a:solidFill>
              </a:rPr>
              <a:t>Programming</a:t>
            </a:r>
            <a:endParaRPr/>
          </a:p>
        </p:txBody>
      </p:sp>
      <p:sp>
        <p:nvSpPr>
          <p:cNvPr id="951" name="Google Shape;951;p68"/>
          <p:cNvSpPr txBox="1"/>
          <p:nvPr>
            <p:ph idx="4294967295" type="title"/>
          </p:nvPr>
        </p:nvSpPr>
        <p:spPr>
          <a:xfrm>
            <a:off x="272142" y="236765"/>
            <a:ext cx="7957500" cy="432600"/>
          </a:xfrm>
          <a:prstGeom prst="rect">
            <a:avLst/>
          </a:prstGeom>
          <a:noFill/>
          <a:ln>
            <a:noFill/>
          </a:ln>
        </p:spPr>
        <p:txBody>
          <a:bodyPr anchorCtr="0" anchor="ctr" bIns="45700" lIns="45700" spcFirstLastPara="1" rIns="45700" wrap="square" tIns="45700">
            <a:normAutofit fontScale="90000"/>
          </a:bodyPr>
          <a:lstStyle/>
          <a:p>
            <a:pPr indent="0" lvl="0" marL="0" marR="0" rtl="0" algn="l">
              <a:lnSpc>
                <a:spcPct val="100000"/>
              </a:lnSpc>
              <a:spcBef>
                <a:spcPts val="0"/>
              </a:spcBef>
              <a:spcAft>
                <a:spcPts val="0"/>
              </a:spcAft>
              <a:buClr>
                <a:srgbClr val="000000"/>
              </a:buClr>
              <a:buSzPct val="100000"/>
              <a:buFont typeface="Century Schoolbook"/>
              <a:buNone/>
            </a:pPr>
            <a:r>
              <a:rPr lang="en-US" sz="2400"/>
              <a:t>Next Session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p:nvPr/>
        </p:nvSpPr>
        <p:spPr>
          <a:xfrm>
            <a:off x="0" y="236775"/>
            <a:ext cx="49701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28" name="Google Shape;128;p24"/>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Other uses of the </a:t>
            </a:r>
            <a:r>
              <a:rPr lang="en-US" sz="2400"/>
              <a:t>word algorithm</a:t>
            </a:r>
            <a:endParaRPr/>
          </a:p>
        </p:txBody>
      </p:sp>
      <p:sp>
        <p:nvSpPr>
          <p:cNvPr id="129" name="Google Shape;129;p24"/>
          <p:cNvSpPr txBox="1"/>
          <p:nvPr/>
        </p:nvSpPr>
        <p:spPr>
          <a:xfrm>
            <a:off x="363574" y="1014875"/>
            <a:ext cx="6416100" cy="37302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1800"/>
              </a:spcBef>
              <a:spcAft>
                <a:spcPts val="0"/>
              </a:spcAft>
              <a:buClr>
                <a:srgbClr val="000000"/>
              </a:buClr>
              <a:buSzPts val="1600"/>
              <a:buFont typeface="Century Schoolbook"/>
              <a:buNone/>
            </a:pPr>
            <a:r>
              <a:rPr lang="en-US" sz="1800"/>
              <a:t>The word algorithm is commonly used nowadays with slightly different meanings, especially in the context of Artificial Intelligence:</a:t>
            </a:r>
            <a:endParaRPr sz="1800"/>
          </a:p>
          <a:p>
            <a:pPr indent="-342900" lvl="0" marL="457200" marR="0" rtl="0" algn="l">
              <a:lnSpc>
                <a:spcPct val="100000"/>
              </a:lnSpc>
              <a:spcBef>
                <a:spcPts val="1800"/>
              </a:spcBef>
              <a:spcAft>
                <a:spcPts val="0"/>
              </a:spcAft>
              <a:buSzPts val="1800"/>
              <a:buChar char="-"/>
            </a:pPr>
            <a:r>
              <a:rPr lang="en-US" sz="1800"/>
              <a:t>Algorithm as method to fit a predictive model. Can be as simple as least squares to fit linear regression and as complicated distributed stochastic gradient descent to fit neural networks</a:t>
            </a:r>
            <a:endParaRPr sz="1800"/>
          </a:p>
          <a:p>
            <a:pPr indent="-342900" lvl="0" marL="457200" marR="0" rtl="0" algn="l">
              <a:lnSpc>
                <a:spcPct val="100000"/>
              </a:lnSpc>
              <a:spcBef>
                <a:spcPts val="1000"/>
              </a:spcBef>
              <a:spcAft>
                <a:spcPts val="0"/>
              </a:spcAft>
              <a:buSzPts val="1800"/>
              <a:buChar char="-"/>
            </a:pPr>
            <a:r>
              <a:rPr lang="en-US" sz="1800"/>
              <a:t>Algorithm as the model after training. This focuses on the predictive model as a program with a behavior that is not carefully designed, but learned from empirical data.</a:t>
            </a:r>
            <a:endParaRPr sz="1800"/>
          </a:p>
          <a:p>
            <a:pPr indent="0" lvl="0" marL="0" marR="0" rtl="0" algn="l">
              <a:lnSpc>
                <a:spcPct val="100000"/>
              </a:lnSpc>
              <a:spcBef>
                <a:spcPts val="1800"/>
              </a:spcBef>
              <a:spcAft>
                <a:spcPts val="0"/>
              </a:spcAft>
              <a:buClr>
                <a:srgbClr val="000000"/>
              </a:buClr>
              <a:buSzPts val="1600"/>
              <a:buFont typeface="Century Schoolbook"/>
              <a:buNone/>
            </a:pPr>
            <a:r>
              <a:t/>
            </a:r>
            <a:endParaRPr sz="1800"/>
          </a:p>
        </p:txBody>
      </p:sp>
      <p:pic>
        <p:nvPicPr>
          <p:cNvPr id="130" name="Google Shape;130;p24"/>
          <p:cNvPicPr preferRelativeResize="0"/>
          <p:nvPr/>
        </p:nvPicPr>
        <p:blipFill>
          <a:blip r:embed="rId3">
            <a:alphaModFix/>
          </a:blip>
          <a:stretch>
            <a:fillRect/>
          </a:stretch>
        </p:blipFill>
        <p:spPr>
          <a:xfrm>
            <a:off x="7424325" y="893094"/>
            <a:ext cx="1231676" cy="1890913"/>
          </a:xfrm>
          <a:prstGeom prst="rect">
            <a:avLst/>
          </a:prstGeom>
          <a:noFill/>
          <a:ln>
            <a:noFill/>
          </a:ln>
        </p:spPr>
      </p:pic>
      <p:sp>
        <p:nvSpPr>
          <p:cNvPr id="131" name="Google Shape;131;p24"/>
          <p:cNvSpPr txBox="1"/>
          <p:nvPr/>
        </p:nvSpPr>
        <p:spPr>
          <a:xfrm>
            <a:off x="522175" y="4247100"/>
            <a:ext cx="786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Related terms to these other meanings: algorithmic bias, algorithmic media,</a:t>
            </a:r>
            <a:endParaRPr/>
          </a:p>
          <a:p>
            <a:pPr indent="457200" lvl="0" marL="0" rtl="0" algn="l">
              <a:spcBef>
                <a:spcPts val="0"/>
              </a:spcBef>
              <a:spcAft>
                <a:spcPts val="0"/>
              </a:spcAft>
              <a:buNone/>
            </a:pPr>
            <a:r>
              <a:rPr lang="en-US"/>
              <a:t>machine behavior, algorithm auditing, algorithmic decision-making…</a:t>
            </a:r>
            <a:endParaRPr/>
          </a:p>
        </p:txBody>
      </p:sp>
      <p:pic>
        <p:nvPicPr>
          <p:cNvPr id="132" name="Google Shape;132;p24"/>
          <p:cNvPicPr preferRelativeResize="0"/>
          <p:nvPr/>
        </p:nvPicPr>
        <p:blipFill>
          <a:blip r:embed="rId4">
            <a:alphaModFix/>
          </a:blip>
          <a:stretch>
            <a:fillRect/>
          </a:stretch>
        </p:blipFill>
        <p:spPr>
          <a:xfrm>
            <a:off x="7424317" y="2897525"/>
            <a:ext cx="1231691" cy="184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p:nvPr/>
        </p:nvSpPr>
        <p:spPr>
          <a:xfrm>
            <a:off x="0" y="236775"/>
            <a:ext cx="61374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38" name="Google Shape;138;p25"/>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al-Khwarizmi: the namesake of algorithms</a:t>
            </a:r>
            <a:endParaRPr/>
          </a:p>
        </p:txBody>
      </p:sp>
      <p:pic>
        <p:nvPicPr>
          <p:cNvPr id="139" name="Google Shape;139;p25"/>
          <p:cNvPicPr preferRelativeResize="0"/>
          <p:nvPr/>
        </p:nvPicPr>
        <p:blipFill rotWithShape="1">
          <a:blip r:embed="rId3">
            <a:alphaModFix/>
          </a:blip>
          <a:srcRect b="5213" l="0" r="0" t="0"/>
          <a:stretch/>
        </p:blipFill>
        <p:spPr>
          <a:xfrm>
            <a:off x="5286200" y="1062788"/>
            <a:ext cx="3733099" cy="2471450"/>
          </a:xfrm>
          <a:prstGeom prst="rect">
            <a:avLst/>
          </a:prstGeom>
          <a:noFill/>
          <a:ln>
            <a:noFill/>
          </a:ln>
        </p:spPr>
      </p:pic>
      <p:sp>
        <p:nvSpPr>
          <p:cNvPr id="140" name="Google Shape;140;p25"/>
          <p:cNvSpPr txBox="1"/>
          <p:nvPr/>
        </p:nvSpPr>
        <p:spPr>
          <a:xfrm>
            <a:off x="241650" y="883238"/>
            <a:ext cx="49944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t>Muhammad ibn Musa abu Djafar al-Khwarizmi (780 </a:t>
            </a:r>
            <a:r>
              <a:rPr lang="en-US" sz="1700"/>
              <a:t>– </a:t>
            </a:r>
            <a:r>
              <a:rPr lang="en-US" sz="1700"/>
              <a:t>850, Khwarazm, Uzbekistan)</a:t>
            </a:r>
            <a:endParaRPr sz="1700"/>
          </a:p>
          <a:p>
            <a:pPr indent="0" lvl="0" marL="0" rtl="0" algn="l">
              <a:spcBef>
                <a:spcPts val="0"/>
              </a:spcBef>
              <a:spcAft>
                <a:spcPts val="0"/>
              </a:spcAft>
              <a:buNone/>
            </a:pPr>
            <a:r>
              <a:t/>
            </a:r>
            <a:endParaRPr sz="1700"/>
          </a:p>
          <a:p>
            <a:pPr indent="-330200" lvl="0" marL="457200" rtl="0" algn="l">
              <a:spcBef>
                <a:spcPts val="0"/>
              </a:spcBef>
              <a:spcAft>
                <a:spcPts val="0"/>
              </a:spcAft>
              <a:buSzPts val="1600"/>
              <a:buChar char="●"/>
            </a:pPr>
            <a:r>
              <a:rPr lang="en-US" sz="1600"/>
              <a:t>Popularized algebra and published the first systematic way to solve linear and quadratic equations</a:t>
            </a:r>
            <a:endParaRPr sz="1600"/>
          </a:p>
          <a:p>
            <a:pPr indent="-330200" lvl="0" marL="457200" rtl="0" algn="l">
              <a:spcBef>
                <a:spcPts val="0"/>
              </a:spcBef>
              <a:spcAft>
                <a:spcPts val="0"/>
              </a:spcAft>
              <a:buSzPts val="1600"/>
              <a:buChar char="●"/>
            </a:pPr>
            <a:r>
              <a:rPr lang="en-US" sz="1600"/>
              <a:t>His book on how to calculate with Hindu-Arabic numerals was translated into Latin with the title </a:t>
            </a:r>
            <a:r>
              <a:rPr i="1" lang="en-US" sz="1600"/>
              <a:t>Algoritmi de Numero Indorum</a:t>
            </a:r>
            <a:endParaRPr sz="1600"/>
          </a:p>
          <a:p>
            <a:pPr indent="-330200" lvl="0" marL="457200" rtl="0" algn="l">
              <a:spcBef>
                <a:spcPts val="0"/>
              </a:spcBef>
              <a:spcAft>
                <a:spcPts val="0"/>
              </a:spcAft>
              <a:buSzPts val="1600"/>
              <a:buChar char="●"/>
            </a:pPr>
            <a:r>
              <a:rPr lang="en-US" sz="1600"/>
              <a:t>Algoritmi later changed to </a:t>
            </a:r>
            <a:r>
              <a:rPr i="1" lang="en-US" sz="1600"/>
              <a:t>Algorithmus</a:t>
            </a:r>
            <a:r>
              <a:rPr lang="en-US" sz="1600"/>
              <a:t> as a mix with </a:t>
            </a:r>
            <a:r>
              <a:rPr i="1" lang="en-US" sz="1600"/>
              <a:t>arithmo</a:t>
            </a:r>
            <a:r>
              <a:rPr lang="en-US" sz="1600"/>
              <a:t>s in Greek (number)</a:t>
            </a:r>
            <a:endParaRPr sz="1600"/>
          </a:p>
        </p:txBody>
      </p:sp>
      <p:sp>
        <p:nvSpPr>
          <p:cNvPr id="141" name="Google Shape;141;p25"/>
          <p:cNvSpPr txBox="1"/>
          <p:nvPr/>
        </p:nvSpPr>
        <p:spPr>
          <a:xfrm>
            <a:off x="264300" y="3656700"/>
            <a:ext cx="84630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US" sz="1600">
                <a:solidFill>
                  <a:schemeClr val="dk1"/>
                </a:solidFill>
              </a:rPr>
              <a:t>It is clear that a</a:t>
            </a:r>
            <a:r>
              <a:rPr lang="en-US" sz="1600">
                <a:solidFill>
                  <a:schemeClr val="dk1"/>
                </a:solidFill>
              </a:rPr>
              <a:t>lgorithms predate him (e.g. in Babylon, Egypt, India, and Greece)</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He widely popularized the idea of systematic treatment of data (numbers)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He emphasized doing this in as few steps as possible - thus using a decimal system with pen and paper rather than Roman numerals with an abacus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p:nvPr/>
        </p:nvSpPr>
        <p:spPr>
          <a:xfrm>
            <a:off x="0" y="236775"/>
            <a:ext cx="42954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47" name="Google Shape;147;p26"/>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Algorithms: </a:t>
            </a:r>
            <a:r>
              <a:rPr lang="en-US" sz="2400"/>
              <a:t>python example</a:t>
            </a:r>
            <a:endParaRPr/>
          </a:p>
        </p:txBody>
      </p:sp>
      <p:sp>
        <p:nvSpPr>
          <p:cNvPr id="148" name="Google Shape;148;p26"/>
          <p:cNvSpPr/>
          <p:nvPr/>
        </p:nvSpPr>
        <p:spPr>
          <a:xfrm flipH="1" rot="10800000">
            <a:off x="4636550" y="867188"/>
            <a:ext cx="4373460" cy="3811212"/>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9" name="Google Shape;149;p26"/>
          <p:cNvSpPr txBox="1"/>
          <p:nvPr/>
        </p:nvSpPr>
        <p:spPr>
          <a:xfrm>
            <a:off x="4805475" y="935225"/>
            <a:ext cx="4222800" cy="367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latin typeface="Century Schoolbook"/>
                <a:ea typeface="Century Schoolbook"/>
                <a:cs typeface="Century Schoolbook"/>
                <a:sym typeface="Century Schoolbook"/>
              </a:rPr>
              <a:t>Example: k</a:t>
            </a:r>
            <a:r>
              <a:rPr b="1" baseline="30000" i="0" lang="en-US" sz="1600" u="none" cap="none" strike="noStrike">
                <a:solidFill>
                  <a:srgbClr val="59C7EB"/>
                </a:solidFill>
                <a:latin typeface="Century Schoolbook"/>
                <a:ea typeface="Century Schoolbook"/>
                <a:cs typeface="Century Schoolbook"/>
                <a:sym typeface="Century Schoolbook"/>
              </a:rPr>
              <a:t>th</a:t>
            </a:r>
            <a:r>
              <a:rPr b="1" i="0" lang="en-US" sz="1600" u="none" cap="none" strike="noStrike">
                <a:solidFill>
                  <a:srgbClr val="59C7EB"/>
                </a:solidFill>
                <a:latin typeface="Century Schoolbook"/>
                <a:ea typeface="Century Schoolbook"/>
                <a:cs typeface="Century Schoolbook"/>
                <a:sym typeface="Century Schoolbook"/>
              </a:rPr>
              <a:t> smallest element in a list</a:t>
            </a:r>
            <a:endParaRPr b="1"/>
          </a:p>
          <a:p>
            <a:pPr indent="0" lvl="0" marL="0" marR="0" rtl="0" algn="just">
              <a:lnSpc>
                <a:spcPct val="100000"/>
              </a:lnSpc>
              <a:spcBef>
                <a:spcPts val="0"/>
              </a:spcBef>
              <a:spcAft>
                <a:spcPts val="0"/>
              </a:spcAft>
              <a:buClr>
                <a:srgbClr val="000000"/>
              </a:buClr>
              <a:buSzPts val="1400"/>
              <a:buFont typeface="Century Schoolbook"/>
              <a:buNone/>
            </a:pPr>
            <a:br>
              <a:rPr b="1" lang="en-US">
                <a:latin typeface="Century Schoolbook"/>
                <a:ea typeface="Century Schoolbook"/>
                <a:cs typeface="Century Schoolbook"/>
                <a:sym typeface="Century Schoolbook"/>
              </a:rPr>
            </a:br>
            <a:r>
              <a:rPr b="1" i="0" lang="en-US" sz="1400" u="none" cap="none" strike="noStrike">
                <a:solidFill>
                  <a:srgbClr val="000000"/>
                </a:solidFill>
                <a:latin typeface="Century Schoolbook"/>
                <a:ea typeface="Century Schoolbook"/>
                <a:cs typeface="Century Schoolbook"/>
                <a:sym typeface="Century Schoolbook"/>
              </a:rPr>
              <a:t>input:   </a:t>
            </a:r>
            <a:r>
              <a:rPr b="0" i="0" lang="en-US" sz="1400" u="none" cap="none" strike="noStrike">
                <a:solidFill>
                  <a:schemeClr val="dk1"/>
                </a:solidFill>
                <a:latin typeface="Century Schoolbook"/>
                <a:ea typeface="Century Schoolbook"/>
                <a:cs typeface="Century Schoolbook"/>
                <a:sym typeface="Century Schoolbook"/>
              </a:rPr>
              <a:t>list </a:t>
            </a:r>
            <a:r>
              <a:rPr b="0" i="1" lang="en-US" sz="1400" u="none" cap="none" strike="noStrike">
                <a:solidFill>
                  <a:schemeClr val="dk1"/>
                </a:solidFill>
                <a:latin typeface="Century Schoolbook"/>
                <a:ea typeface="Century Schoolbook"/>
                <a:cs typeface="Century Schoolbook"/>
                <a:sym typeface="Century Schoolbook"/>
              </a:rPr>
              <a:t>M</a:t>
            </a:r>
            <a:r>
              <a:rPr b="0" i="0" lang="en-US" sz="1400" u="none" cap="none" strike="noStrike">
                <a:solidFill>
                  <a:schemeClr val="dk1"/>
                </a:solidFill>
                <a:latin typeface="Century Schoolbook"/>
                <a:ea typeface="Century Schoolbook"/>
                <a:cs typeface="Century Schoolbook"/>
                <a:sym typeface="Century Schoolbook"/>
              </a:rPr>
              <a:t> of length </a:t>
            </a:r>
            <a:r>
              <a:rPr b="0" i="1" lang="en-US" sz="1400" u="none" cap="none" strike="noStrike">
                <a:solidFill>
                  <a:schemeClr val="dk1"/>
                </a:solidFill>
                <a:latin typeface="Century Schoolbook"/>
                <a:ea typeface="Century Schoolbook"/>
                <a:cs typeface="Century Schoolbook"/>
                <a:sym typeface="Century Schoolbook"/>
              </a:rPr>
              <a:t>n</a:t>
            </a:r>
            <a:r>
              <a:rPr b="0" i="0" lang="en-US" sz="1400" u="none" cap="none" strike="noStrike">
                <a:solidFill>
                  <a:schemeClr val="dk1"/>
                </a:solidFill>
                <a:latin typeface="Century Schoolbook"/>
                <a:ea typeface="Century Schoolbook"/>
                <a:cs typeface="Century Schoolbook"/>
                <a:sym typeface="Century Schoolbook"/>
              </a:rPr>
              <a:t>, index</a:t>
            </a:r>
            <a:r>
              <a:rPr b="0" i="1" lang="en-US" sz="1400" u="none" cap="none" strike="noStrike">
                <a:solidFill>
                  <a:schemeClr val="dk1"/>
                </a:solidFill>
                <a:latin typeface="Century Schoolbook"/>
                <a:ea typeface="Century Schoolbook"/>
                <a:cs typeface="Century Schoolbook"/>
                <a:sym typeface="Century Schoolbook"/>
              </a:rPr>
              <a:t> k</a:t>
            </a:r>
            <a:endParaRPr b="0" i="1"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latin typeface="Century Schoolbook"/>
                <a:ea typeface="Century Schoolbook"/>
                <a:cs typeface="Century Schoolbook"/>
                <a:sym typeface="Century Schoolbook"/>
              </a:rPr>
              <a:t>data:     </a:t>
            </a:r>
            <a:r>
              <a:rPr b="0" i="1" lang="en-US" sz="1400" u="none" cap="none" strike="noStrike">
                <a:solidFill>
                  <a:srgbClr val="000000"/>
                </a:solidFill>
                <a:latin typeface="Century Schoolbook"/>
                <a:ea typeface="Century Schoolbook"/>
                <a:cs typeface="Century Schoolbook"/>
                <a:sym typeface="Century Schoolbook"/>
              </a:rPr>
              <a:t>i</a:t>
            </a:r>
            <a:r>
              <a:rPr b="0" i="0" lang="en-US" sz="1400" u="none" cap="none" strike="noStrike">
                <a:solidFill>
                  <a:srgbClr val="000000"/>
                </a:solidFill>
                <a:latin typeface="Century Schoolbook"/>
                <a:ea typeface="Century Schoolbook"/>
                <a:cs typeface="Century Schoolbook"/>
                <a:sym typeface="Century Schoolbook"/>
              </a:rPr>
              <a:t>, </a:t>
            </a:r>
            <a:r>
              <a:rPr b="0" i="1" lang="en-US" sz="1400" u="none" cap="none" strike="noStrike">
                <a:solidFill>
                  <a:srgbClr val="000000"/>
                </a:solidFill>
                <a:latin typeface="Century Schoolbook"/>
                <a:ea typeface="Century Schoolbook"/>
                <a:cs typeface="Century Schoolbook"/>
                <a:sym typeface="Century Schoolbook"/>
              </a:rPr>
              <a:t>j</a:t>
            </a:r>
            <a:r>
              <a:rPr b="0" i="0" lang="en-US" sz="1400" u="none" cap="none" strike="noStrike">
                <a:solidFill>
                  <a:srgbClr val="000000"/>
                </a:solidFill>
                <a:latin typeface="Century Schoolbook"/>
                <a:ea typeface="Century Schoolbook"/>
                <a:cs typeface="Century Schoolbook"/>
                <a:sym typeface="Century Schoolbook"/>
              </a:rPr>
              <a:t>, </a:t>
            </a:r>
            <a:r>
              <a:rPr b="0" i="1" lang="en-US" sz="1400" u="none" cap="none" strike="noStrike">
                <a:solidFill>
                  <a:srgbClr val="000000"/>
                </a:solidFill>
                <a:latin typeface="Century Schoolbook"/>
                <a:ea typeface="Century Schoolbook"/>
                <a:cs typeface="Century Schoolbook"/>
                <a:sym typeface="Century Schoolbook"/>
              </a:rPr>
              <a:t>m, min_val</a:t>
            </a:r>
            <a:br>
              <a:rPr i="1" lang="en-US" sz="1800">
                <a:latin typeface="Calibri"/>
                <a:ea typeface="Calibri"/>
                <a:cs typeface="Calibri"/>
                <a:sym typeface="Calibri"/>
              </a:rPr>
            </a:br>
            <a:r>
              <a:rPr b="1" i="0" lang="en-US" sz="1400" u="none" cap="none" strike="noStrike">
                <a:solidFill>
                  <a:srgbClr val="000000"/>
                </a:solidFill>
                <a:latin typeface="Century Schoolbook"/>
                <a:ea typeface="Century Schoolbook"/>
                <a:cs typeface="Century Schoolbook"/>
                <a:sym typeface="Century Schoolbook"/>
              </a:rPr>
              <a:t>output:</a:t>
            </a:r>
            <a:r>
              <a:rPr b="1"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k</a:t>
            </a:r>
            <a:r>
              <a:rPr b="0" baseline="30000" i="0" lang="en-US" sz="1400" u="none" cap="none" strike="noStrike">
                <a:solidFill>
                  <a:schemeClr val="dk1"/>
                </a:solidFill>
                <a:latin typeface="Century Schoolbook"/>
                <a:ea typeface="Century Schoolbook"/>
                <a:cs typeface="Century Schoolbook"/>
                <a:sym typeface="Century Schoolbook"/>
              </a:rPr>
              <a:t>th</a:t>
            </a:r>
            <a:r>
              <a:rPr b="0" i="0" lang="en-US" sz="1400" u="none" cap="none" strike="noStrike">
                <a:solidFill>
                  <a:schemeClr val="dk1"/>
                </a:solidFill>
                <a:latin typeface="Century Schoolbook"/>
                <a:ea typeface="Century Schoolbook"/>
                <a:cs typeface="Century Schoolbook"/>
                <a:sym typeface="Century Schoolbook"/>
              </a:rPr>
              <a:t> smallest element in </a:t>
            </a:r>
            <a:r>
              <a:rPr b="0" i="1" lang="en-US" sz="1400" u="none" cap="none" strike="noStrike">
                <a:solidFill>
                  <a:schemeClr val="dk1"/>
                </a:solidFill>
                <a:latin typeface="Century Schoolbook"/>
                <a:ea typeface="Century Schoolbook"/>
                <a:cs typeface="Century Schoolbook"/>
                <a:sym typeface="Century Schoolbook"/>
              </a:rPr>
              <a:t>M</a:t>
            </a:r>
            <a:endParaRPr b="0" i="1"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Courier"/>
              <a:buNone/>
            </a:pPr>
            <a:br>
              <a:rPr lang="en-US">
                <a:latin typeface="Courier"/>
                <a:ea typeface="Courier"/>
                <a:cs typeface="Courier"/>
                <a:sym typeface="Courier"/>
              </a:rPr>
            </a:br>
            <a:r>
              <a:rPr b="0" i="0" lang="en-US" sz="1400" u="none" cap="none" strike="noStrike">
                <a:solidFill>
                  <a:srgbClr val="000000"/>
                </a:solidFill>
                <a:latin typeface="Courier"/>
                <a:ea typeface="Courier"/>
                <a:cs typeface="Courier"/>
                <a:sym typeface="Courier"/>
              </a:rPr>
              <a:t>def min_k</a:t>
            </a:r>
            <a:r>
              <a:rPr b="0" i="0" lang="en-US" sz="1400" u="none" cap="none" strike="noStrike">
                <a:solidFill>
                  <a:schemeClr val="dk1"/>
                </a:solidFill>
                <a:latin typeface="Courier"/>
                <a:ea typeface="Courier"/>
                <a:cs typeface="Courier"/>
                <a:sym typeface="Courier"/>
              </a:rPr>
              <a:t>(M, k):</a:t>
            </a:r>
            <a:endParaRPr>
              <a:solidFill>
                <a:schemeClr val="dk1"/>
              </a:solidFill>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i in range(0, k):</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j in range(i+1,len(M)):</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if M[j] &lt; min_val:</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j</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M[j]</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 M[m] = M[m], M[i]</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return M[k-1]</a:t>
            </a:r>
            <a:endParaRPr/>
          </a:p>
        </p:txBody>
      </p:sp>
      <p:sp>
        <p:nvSpPr>
          <p:cNvPr id="150" name="Google Shape;150;p26"/>
          <p:cNvSpPr txBox="1"/>
          <p:nvPr/>
        </p:nvSpPr>
        <p:spPr>
          <a:xfrm>
            <a:off x="240175" y="999800"/>
            <a:ext cx="4350000" cy="36786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Procedure</a:t>
            </a:r>
            <a:r>
              <a:rPr lang="en-US">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KSmallestElement</a:t>
            </a:r>
            <a:r>
              <a:rPr lang="en-US">
                <a:solidFill>
                  <a:srgbClr val="000000"/>
                </a:solidFill>
                <a:latin typeface="Times New Roman"/>
                <a:ea typeface="Times New Roman"/>
                <a:cs typeface="Times New Roman"/>
                <a:sym typeface="Times New Roman"/>
              </a:rPr>
              <a:t>(</a:t>
            </a:r>
            <a:r>
              <a:rPr i="1" lang="en-US">
                <a:latin typeface="Times New Roman"/>
                <a:ea typeface="Times New Roman"/>
                <a:cs typeface="Times New Roman"/>
                <a:sym typeface="Times New Roman"/>
              </a:rPr>
              <a:t>M</a:t>
            </a:r>
            <a:r>
              <a:rPr i="1" lang="en-US">
                <a:solidFill>
                  <a:srgbClr val="000000"/>
                </a:solidFill>
                <a:latin typeface="Times New Roman"/>
                <a:ea typeface="Times New Roman"/>
                <a:cs typeface="Times New Roman"/>
                <a:sym typeface="Times New Roman"/>
              </a:rPr>
              <a:t>, n, k</a:t>
            </a:r>
            <a:r>
              <a:rPr lang="en-US">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Inputs:</a:t>
            </a:r>
            <a:endParaRPr i="1">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  </a:t>
            </a:r>
            <a:r>
              <a:rPr i="1" lang="en-US">
                <a:latin typeface="Times New Roman"/>
                <a:ea typeface="Times New Roman"/>
                <a:cs typeface="Times New Roman"/>
                <a:sym typeface="Times New Roman"/>
              </a:rPr>
              <a:t>M</a:t>
            </a:r>
            <a:r>
              <a:rPr i="1" lang="en-US">
                <a:solidFill>
                  <a:srgbClr val="000000"/>
                </a:solidFill>
                <a:latin typeface="Times New Roman"/>
                <a:ea typeface="Times New Roman"/>
                <a:cs typeface="Times New Roman"/>
                <a:sym typeface="Times New Roman"/>
              </a:rPr>
              <a:t>: an array</a:t>
            </a:r>
            <a:br>
              <a:rPr i="1" lang="en-US">
                <a:solidFill>
                  <a:srgbClr val="000000"/>
                </a:solidFill>
                <a:latin typeface="Times New Roman"/>
                <a:ea typeface="Times New Roman"/>
                <a:cs typeface="Times New Roman"/>
                <a:sym typeface="Times New Roman"/>
              </a:rPr>
            </a:br>
            <a:r>
              <a:rPr i="1" lang="en-US">
                <a:solidFill>
                  <a:srgbClr val="000000"/>
                </a:solidFill>
                <a:latin typeface="Times New Roman"/>
                <a:ea typeface="Times New Roman"/>
                <a:cs typeface="Times New Roman"/>
                <a:sym typeface="Times New Roman"/>
              </a:rPr>
              <a:t>  n: the number of elements in M</a:t>
            </a:r>
            <a:endParaRPr i="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latin typeface="Times New Roman"/>
                <a:ea typeface="Times New Roman"/>
                <a:cs typeface="Times New Roman"/>
                <a:sym typeface="Times New Roman"/>
              </a:rPr>
              <a:t>  k: the index of the k-th smallest element (given the list is</a:t>
            </a:r>
            <a:br>
              <a:rPr i="1" lang="en-US">
                <a:latin typeface="Times New Roman"/>
                <a:ea typeface="Times New Roman"/>
                <a:cs typeface="Times New Roman"/>
                <a:sym typeface="Times New Roman"/>
              </a:rPr>
            </a:br>
            <a:r>
              <a:rPr i="1" lang="en-US">
                <a:latin typeface="Times New Roman"/>
                <a:ea typeface="Times New Roman"/>
                <a:cs typeface="Times New Roman"/>
                <a:sym typeface="Times New Roman"/>
              </a:rPr>
              <a:t>      sorted in ascending order)</a:t>
            </a:r>
            <a:endParaRPr i="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Result:</a:t>
            </a:r>
            <a:r>
              <a:rPr lang="en-US">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The k-th smallest element</a:t>
            </a:r>
            <a:endParaRPr>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b="1" lang="en-US">
                <a:solidFill>
                  <a:srgbClr val="000000"/>
                </a:solidFill>
                <a:latin typeface="Times New Roman"/>
                <a:ea typeface="Times New Roman"/>
                <a:cs typeface="Times New Roman"/>
                <a:sym typeface="Times New Roman"/>
              </a:rPr>
              <a:t>For</a:t>
            </a:r>
            <a:r>
              <a:rPr lang="en-US">
                <a:solidFill>
                  <a:srgbClr val="000000"/>
                </a:solidFill>
                <a:latin typeface="Times New Roman"/>
                <a:ea typeface="Times New Roman"/>
                <a:cs typeface="Times New Roman"/>
                <a:sym typeface="Times New Roman"/>
              </a:rPr>
              <a:t> </a:t>
            </a:r>
            <a:r>
              <a:rPr i="1" lang="en-US">
                <a:solidFill>
                  <a:srgbClr val="000000"/>
                </a:solidFill>
                <a:latin typeface="Times New Roman"/>
                <a:ea typeface="Times New Roman"/>
                <a:cs typeface="Times New Roman"/>
                <a:sym typeface="Times New Roman"/>
              </a:rPr>
              <a:t>i</a:t>
            </a:r>
            <a:r>
              <a:rPr lang="en-US">
                <a:solidFill>
                  <a:srgbClr val="000000"/>
                </a:solidFill>
                <a:latin typeface="Times New Roman"/>
                <a:ea typeface="Times New Roman"/>
                <a:cs typeface="Times New Roman"/>
                <a:sym typeface="Times New Roman"/>
              </a:rPr>
              <a:t> = 1 to </a:t>
            </a:r>
            <a:r>
              <a:rPr i="1" lang="en-US">
                <a:latin typeface="Times New Roman"/>
                <a:ea typeface="Times New Roman"/>
                <a:cs typeface="Times New Roman"/>
                <a:sym typeface="Times New Roman"/>
              </a:rPr>
              <a:t>k</a:t>
            </a:r>
            <a:r>
              <a:rPr lang="en-US">
                <a:solidFill>
                  <a:srgbClr val="00000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i="1" lang="en-US">
                <a:solidFill>
                  <a:srgbClr val="000000"/>
                </a:solidFill>
                <a:latin typeface="Times New Roman"/>
                <a:ea typeface="Times New Roman"/>
                <a:cs typeface="Times New Roman"/>
                <a:sym typeface="Times New Roman"/>
              </a:rPr>
              <a:t>smalles</a:t>
            </a:r>
            <a:r>
              <a:rPr lang="en-US">
                <a:solidFill>
                  <a:srgbClr val="000000"/>
                </a:solidFill>
                <a:latin typeface="Times New Roman"/>
                <a:ea typeface="Times New Roman"/>
                <a:cs typeface="Times New Roman"/>
                <a:sym typeface="Times New Roman"/>
              </a:rPr>
              <a:t>t </a:t>
            </a:r>
            <a:r>
              <a:rPr lang="en-US">
                <a:latin typeface="Times New Roman"/>
                <a:ea typeface="Times New Roman"/>
                <a:cs typeface="Times New Roman"/>
                <a:sym typeface="Times New Roman"/>
              </a:rPr>
              <a:t>← </a:t>
            </a:r>
            <a:r>
              <a:rPr i="1" lang="en-US">
                <a:solidFill>
                  <a:srgbClr val="000000"/>
                </a:solidFill>
                <a:latin typeface="Times New Roman"/>
                <a:ea typeface="Times New Roman"/>
                <a:cs typeface="Times New Roman"/>
                <a:sym typeface="Times New Roman"/>
              </a:rPr>
              <a:t>i</a:t>
            </a:r>
            <a:endParaRPr i="1">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a:solidFill>
                  <a:srgbClr val="000000"/>
                </a:solidFill>
                <a:latin typeface="Times New Roman"/>
                <a:ea typeface="Times New Roman"/>
                <a:cs typeface="Times New Roman"/>
                <a:sym typeface="Times New Roman"/>
              </a:rPr>
              <a:t>For</a:t>
            </a:r>
            <a:r>
              <a:rPr lang="en-US">
                <a:solidFill>
                  <a:srgbClr val="000000"/>
                </a:solidFill>
                <a:latin typeface="Times New Roman"/>
                <a:ea typeface="Times New Roman"/>
                <a:cs typeface="Times New Roman"/>
                <a:sym typeface="Times New Roman"/>
              </a:rPr>
              <a:t> </a:t>
            </a:r>
            <a:r>
              <a:rPr i="1" lang="en-US">
                <a:solidFill>
                  <a:srgbClr val="000000"/>
                </a:solidFill>
                <a:latin typeface="Times New Roman"/>
                <a:ea typeface="Times New Roman"/>
                <a:cs typeface="Times New Roman"/>
                <a:sym typeface="Times New Roman"/>
              </a:rPr>
              <a:t>j = i + 1</a:t>
            </a:r>
            <a:r>
              <a:rPr lang="en-US">
                <a:solidFill>
                  <a:srgbClr val="000000"/>
                </a:solidFill>
                <a:latin typeface="Times New Roman"/>
                <a:ea typeface="Times New Roman"/>
                <a:cs typeface="Times New Roman"/>
                <a:sym typeface="Times New Roman"/>
              </a:rPr>
              <a:t> to </a:t>
            </a:r>
            <a:r>
              <a:rPr i="1" lang="en-US">
                <a:solidFill>
                  <a:srgbClr val="000000"/>
                </a:solidFill>
                <a:latin typeface="Times New Roman"/>
                <a:ea typeface="Times New Roman"/>
                <a:cs typeface="Times New Roman"/>
                <a:sym typeface="Times New Roman"/>
              </a:rPr>
              <a:t>n</a:t>
            </a:r>
            <a:r>
              <a:rPr lang="en-US">
                <a:solidFill>
                  <a:srgbClr val="000000"/>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rPr b="1" lang="en-US">
                <a:solidFill>
                  <a:srgbClr val="000000"/>
                </a:solidFill>
                <a:latin typeface="Times New Roman"/>
                <a:ea typeface="Times New Roman"/>
                <a:cs typeface="Times New Roman"/>
                <a:sym typeface="Times New Roman"/>
              </a:rPr>
              <a:t>If</a:t>
            </a:r>
            <a:r>
              <a:rPr lang="en-US">
                <a:solidFill>
                  <a:srgbClr val="000000"/>
                </a:solidFill>
                <a:latin typeface="Times New Roman"/>
                <a:ea typeface="Times New Roman"/>
                <a:cs typeface="Times New Roman"/>
                <a:sym typeface="Times New Roman"/>
              </a:rPr>
              <a:t> </a:t>
            </a:r>
            <a:r>
              <a:rPr lang="en-US">
                <a:latin typeface="Times New Roman"/>
                <a:ea typeface="Times New Roman"/>
                <a:cs typeface="Times New Roman"/>
                <a:sym typeface="Times New Roman"/>
              </a:rPr>
              <a:t>M</a:t>
            </a:r>
            <a:r>
              <a:rPr lang="en-US">
                <a:solidFill>
                  <a:srgbClr val="000000"/>
                </a:solidFill>
                <a:latin typeface="Times New Roman"/>
                <a:ea typeface="Times New Roman"/>
                <a:cs typeface="Times New Roman"/>
                <a:sym typeface="Times New Roman"/>
              </a:rPr>
              <a:t>[</a:t>
            </a:r>
            <a:r>
              <a:rPr i="1" lang="en-US">
                <a:solidFill>
                  <a:srgbClr val="000000"/>
                </a:solidFill>
                <a:latin typeface="Times New Roman"/>
                <a:ea typeface="Times New Roman"/>
                <a:cs typeface="Times New Roman"/>
                <a:sym typeface="Times New Roman"/>
              </a:rPr>
              <a:t>j</a:t>
            </a:r>
            <a:r>
              <a:rPr lang="en-US">
                <a:solidFill>
                  <a:srgbClr val="000000"/>
                </a:solidFill>
                <a:latin typeface="Times New Roman"/>
                <a:ea typeface="Times New Roman"/>
                <a:cs typeface="Times New Roman"/>
                <a:sym typeface="Times New Roman"/>
              </a:rPr>
              <a:t>] &lt; A[</a:t>
            </a:r>
            <a:r>
              <a:rPr i="1" lang="en-US">
                <a:solidFill>
                  <a:srgbClr val="000000"/>
                </a:solidFill>
                <a:latin typeface="Times New Roman"/>
                <a:ea typeface="Times New Roman"/>
                <a:cs typeface="Times New Roman"/>
                <a:sym typeface="Times New Roman"/>
              </a:rPr>
              <a:t>smallest</a:t>
            </a:r>
            <a:r>
              <a:rPr lang="en-US">
                <a:solidFill>
                  <a:srgbClr val="000000"/>
                </a:solidFill>
                <a:latin typeface="Times New Roman"/>
                <a:ea typeface="Times New Roman"/>
                <a:cs typeface="Times New Roman"/>
                <a:sym typeface="Times New Roman"/>
              </a:rPr>
              <a:t>], </a:t>
            </a:r>
            <a:br>
              <a:rPr lang="en-US">
                <a:solidFill>
                  <a:srgbClr val="000000"/>
                </a:solidFill>
                <a:latin typeface="Times New Roman"/>
                <a:ea typeface="Times New Roman"/>
                <a:cs typeface="Times New Roman"/>
                <a:sym typeface="Times New Roman"/>
              </a:rPr>
            </a:br>
            <a:r>
              <a:rPr lang="en-US">
                <a:solidFill>
                  <a:srgbClr val="000000"/>
                </a:solidFill>
                <a:latin typeface="Times New Roman"/>
                <a:ea typeface="Times New Roman"/>
                <a:cs typeface="Times New Roman"/>
                <a:sym typeface="Times New Roman"/>
              </a:rPr>
              <a:t>	</a:t>
            </a:r>
            <a:r>
              <a:rPr b="1" lang="en-US">
                <a:solidFill>
                  <a:srgbClr val="000000"/>
                </a:solidFill>
                <a:latin typeface="Times New Roman"/>
                <a:ea typeface="Times New Roman"/>
                <a:cs typeface="Times New Roman"/>
                <a:sym typeface="Times New Roman"/>
              </a:rPr>
              <a:t>then</a:t>
            </a:r>
            <a:r>
              <a:rPr lang="en-US">
                <a:solidFill>
                  <a:srgbClr val="000000"/>
                </a:solidFill>
                <a:latin typeface="Times New Roman"/>
                <a:ea typeface="Times New Roman"/>
                <a:cs typeface="Times New Roman"/>
                <a:sym typeface="Times New Roman"/>
              </a:rPr>
              <a:t> </a:t>
            </a:r>
            <a:r>
              <a:rPr i="1" lang="en-US">
                <a:solidFill>
                  <a:srgbClr val="000000"/>
                </a:solidFill>
                <a:latin typeface="Times New Roman"/>
                <a:ea typeface="Times New Roman"/>
                <a:cs typeface="Times New Roman"/>
                <a:sym typeface="Times New Roman"/>
              </a:rPr>
              <a:t>smallest</a:t>
            </a:r>
            <a:r>
              <a:rPr lang="en-US">
                <a:solidFill>
                  <a:srgbClr val="000000"/>
                </a:solidFill>
                <a:latin typeface="Times New Roman"/>
                <a:ea typeface="Times New Roman"/>
                <a:cs typeface="Times New Roman"/>
                <a:sym typeface="Times New Roman"/>
              </a:rPr>
              <a:t> ← </a:t>
            </a:r>
            <a:r>
              <a:rPr i="1" lang="en-US">
                <a:solidFill>
                  <a:srgbClr val="000000"/>
                </a:solidFill>
                <a:latin typeface="Times New Roman"/>
                <a:ea typeface="Times New Roman"/>
                <a:cs typeface="Times New Roman"/>
                <a:sym typeface="Times New Roman"/>
              </a:rPr>
              <a:t>j.</a:t>
            </a:r>
            <a:endParaRPr i="1">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a:solidFill>
                  <a:srgbClr val="000000"/>
                </a:solidFill>
                <a:latin typeface="Times New Roman"/>
                <a:ea typeface="Times New Roman"/>
                <a:cs typeface="Times New Roman"/>
                <a:sym typeface="Times New Roman"/>
              </a:rPr>
              <a:t>Swap </a:t>
            </a:r>
            <a:r>
              <a:rPr lang="en-US">
                <a:latin typeface="Times New Roman"/>
                <a:ea typeface="Times New Roman"/>
                <a:cs typeface="Times New Roman"/>
                <a:sym typeface="Times New Roman"/>
              </a:rPr>
              <a:t>M</a:t>
            </a:r>
            <a:r>
              <a:rPr lang="en-US">
                <a:solidFill>
                  <a:srgbClr val="000000"/>
                </a:solidFill>
                <a:latin typeface="Times New Roman"/>
                <a:ea typeface="Times New Roman"/>
                <a:cs typeface="Times New Roman"/>
                <a:sym typeface="Times New Roman"/>
              </a:rPr>
              <a:t>[</a:t>
            </a:r>
            <a:r>
              <a:rPr i="1" lang="en-US">
                <a:solidFill>
                  <a:srgbClr val="000000"/>
                </a:solidFill>
                <a:latin typeface="Times New Roman"/>
                <a:ea typeface="Times New Roman"/>
                <a:cs typeface="Times New Roman"/>
                <a:sym typeface="Times New Roman"/>
              </a:rPr>
              <a:t>i</a:t>
            </a:r>
            <a:r>
              <a:rPr lang="en-US">
                <a:solidFill>
                  <a:srgbClr val="000000"/>
                </a:solidFill>
                <a:latin typeface="Times New Roman"/>
                <a:ea typeface="Times New Roman"/>
                <a:cs typeface="Times New Roman"/>
                <a:sym typeface="Times New Roman"/>
              </a:rPr>
              <a:t>] with </a:t>
            </a:r>
            <a:r>
              <a:rPr lang="en-US">
                <a:latin typeface="Times New Roman"/>
                <a:ea typeface="Times New Roman"/>
                <a:cs typeface="Times New Roman"/>
                <a:sym typeface="Times New Roman"/>
              </a:rPr>
              <a:t>M</a:t>
            </a:r>
            <a:r>
              <a:rPr lang="en-US">
                <a:solidFill>
                  <a:srgbClr val="000000"/>
                </a:solidFill>
                <a:latin typeface="Times New Roman"/>
                <a:ea typeface="Times New Roman"/>
                <a:cs typeface="Times New Roman"/>
                <a:sym typeface="Times New Roman"/>
              </a:rPr>
              <a:t>[</a:t>
            </a:r>
            <a:r>
              <a:rPr i="1" lang="en-US">
                <a:solidFill>
                  <a:srgbClr val="000000"/>
                </a:solidFill>
                <a:latin typeface="Times New Roman"/>
                <a:ea typeface="Times New Roman"/>
                <a:cs typeface="Times New Roman"/>
                <a:sym typeface="Times New Roman"/>
              </a:rPr>
              <a:t>smallest</a:t>
            </a:r>
            <a:r>
              <a:rPr lang="en-US">
                <a:solidFill>
                  <a:srgbClr val="000000"/>
                </a:solidFill>
                <a:latin typeface="Times New Roman"/>
                <a:ea typeface="Times New Roman"/>
                <a:cs typeface="Times New Roman"/>
                <a:sym typeface="Times New Roman"/>
              </a:rPr>
              <a:t>]</a:t>
            </a:r>
            <a:endParaRPr>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a:latin typeface="Times New Roman"/>
                <a:ea typeface="Times New Roman"/>
                <a:cs typeface="Times New Roman"/>
                <a:sym typeface="Times New Roman"/>
              </a:rPr>
              <a:t>return</a:t>
            </a:r>
            <a:r>
              <a:rPr lang="en-US">
                <a:latin typeface="Times New Roman"/>
                <a:ea typeface="Times New Roman"/>
                <a:cs typeface="Times New Roman"/>
                <a:sym typeface="Times New Roman"/>
              </a:rPr>
              <a:t> </a:t>
            </a:r>
            <a:r>
              <a:rPr lang="en-US">
                <a:latin typeface="Times New Roman"/>
                <a:ea typeface="Times New Roman"/>
                <a:cs typeface="Times New Roman"/>
                <a:sym typeface="Times New Roman"/>
              </a:rPr>
              <a:t>M[k-1]</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nvSpPr>
        <p:spPr>
          <a:xfrm>
            <a:off x="209775" y="1009250"/>
            <a:ext cx="4222800" cy="28629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0000"/>
                </a:solidFill>
              </a:rPr>
              <a:t>Specification</a:t>
            </a:r>
            <a:r>
              <a:rPr i="0" lang="en-US" sz="1800" u="none" cap="none" strike="noStrike">
                <a:solidFill>
                  <a:srgbClr val="000000"/>
                </a:solidFill>
              </a:rPr>
              <a:t>:</a:t>
            </a:r>
            <a:endParaRPr i="0" sz="1800" u="none" cap="none" strike="noStrike">
              <a:solidFill>
                <a:srgbClr val="000000"/>
              </a:solidFill>
            </a:endParaRPr>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Clr>
                <a:srgbClr val="000000"/>
              </a:buClr>
              <a:buSzPts val="1800"/>
              <a:buChar char="•"/>
            </a:pPr>
            <a:r>
              <a:rPr i="0" lang="en-US" sz="1800" u="none" cap="none" strike="noStrike">
                <a:solidFill>
                  <a:srgbClr val="FF0000"/>
                </a:solidFill>
              </a:rPr>
              <a:t>input</a:t>
            </a:r>
            <a:r>
              <a:rPr i="0" lang="en-US" sz="1800" u="none" cap="none" strike="noStrike">
                <a:solidFill>
                  <a:srgbClr val="000000"/>
                </a:solidFill>
              </a:rPr>
              <a:t> specification:</a:t>
            </a:r>
            <a:r>
              <a:rPr lang="en-US" sz="1800"/>
              <a:t> </a:t>
            </a:r>
            <a:br>
              <a:rPr lang="en-US" sz="1800"/>
            </a:br>
            <a:r>
              <a:rPr i="0" lang="en-US" sz="1800" u="none" cap="none" strike="noStrike">
                <a:solidFill>
                  <a:srgbClr val="000000"/>
                </a:solidFill>
              </a:rPr>
              <a:t>required input such that a </a:t>
            </a:r>
            <a:r>
              <a:rPr lang="en-US" sz="1800"/>
              <a:t> </a:t>
            </a:r>
            <a:r>
              <a:rPr i="0" lang="en-US" sz="1800" u="none" cap="none" strike="noStrike">
                <a:solidFill>
                  <a:srgbClr val="000000"/>
                </a:solidFill>
              </a:rPr>
              <a:t>given output can be </a:t>
            </a:r>
            <a:r>
              <a:rPr lang="en-US" sz="1800"/>
              <a:t> </a:t>
            </a:r>
            <a:r>
              <a:rPr i="0" lang="en-US" sz="1800" u="none" cap="none" strike="noStrike">
                <a:solidFill>
                  <a:srgbClr val="000000"/>
                </a:solidFill>
              </a:rPr>
              <a:t>produced (many or no inputs)</a:t>
            </a:r>
            <a:endParaRPr sz="1800"/>
          </a:p>
          <a:p>
            <a:pPr indent="0" lvl="0" marL="457200" marR="0" rtl="0" algn="l">
              <a:lnSpc>
                <a:spcPct val="100000"/>
              </a:lnSpc>
              <a:spcBef>
                <a:spcPts val="0"/>
              </a:spcBef>
              <a:spcAft>
                <a:spcPts val="0"/>
              </a:spcAft>
              <a:buNone/>
            </a:pPr>
            <a:r>
              <a:t/>
            </a:r>
            <a:endParaRPr sz="1800">
              <a:solidFill>
                <a:srgbClr val="0070C0"/>
              </a:solidFill>
            </a:endParaRPr>
          </a:p>
          <a:p>
            <a:pPr indent="-342900" lvl="0" marL="457200" marR="0" rtl="0" algn="l">
              <a:lnSpc>
                <a:spcPct val="100000"/>
              </a:lnSpc>
              <a:spcBef>
                <a:spcPts val="0"/>
              </a:spcBef>
              <a:spcAft>
                <a:spcPts val="0"/>
              </a:spcAft>
              <a:buClr>
                <a:srgbClr val="000000"/>
              </a:buClr>
              <a:buSzPts val="1800"/>
              <a:buChar char="•"/>
            </a:pPr>
            <a:r>
              <a:rPr i="0" lang="en-US" sz="1800" u="none" cap="none" strike="noStrike">
                <a:solidFill>
                  <a:srgbClr val="0070C0"/>
                </a:solidFill>
              </a:rPr>
              <a:t>output</a:t>
            </a:r>
            <a:r>
              <a:rPr i="0" lang="en-US" sz="1800" u="none" cap="none" strike="noStrike">
                <a:solidFill>
                  <a:srgbClr val="000000"/>
                </a:solidFill>
              </a:rPr>
              <a:t> specificatio</a:t>
            </a:r>
            <a:r>
              <a:rPr lang="en-US" sz="1800"/>
              <a:t>n: </a:t>
            </a:r>
            <a:br>
              <a:rPr lang="en-US" sz="1800"/>
            </a:br>
            <a:r>
              <a:rPr i="0" lang="en-US" sz="1800" u="none" cap="none" strike="noStrike">
                <a:solidFill>
                  <a:srgbClr val="000000"/>
                </a:solidFill>
              </a:rPr>
              <a:t>result to be </a:t>
            </a:r>
            <a:r>
              <a:rPr lang="en-US" sz="1800"/>
              <a:t>produced</a:t>
            </a:r>
            <a:r>
              <a:rPr i="0" lang="en-US" sz="1800" u="none" cap="none" strike="noStrike">
                <a:solidFill>
                  <a:srgbClr val="000000"/>
                </a:solidFill>
              </a:rPr>
              <a:t> by the</a:t>
            </a:r>
            <a:r>
              <a:rPr lang="en-US" sz="1800"/>
              <a:t> </a:t>
            </a:r>
            <a:r>
              <a:rPr i="0" lang="en-US" sz="1800" u="none" cap="none" strike="noStrike">
                <a:solidFill>
                  <a:srgbClr val="000000"/>
                </a:solidFill>
              </a:rPr>
              <a:t>algorithm</a:t>
            </a:r>
            <a:endParaRPr sz="1800"/>
          </a:p>
        </p:txBody>
      </p:sp>
      <p:sp>
        <p:nvSpPr>
          <p:cNvPr id="156" name="Google Shape;156;p27"/>
          <p:cNvSpPr/>
          <p:nvPr/>
        </p:nvSpPr>
        <p:spPr>
          <a:xfrm>
            <a:off x="0" y="236775"/>
            <a:ext cx="3447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57" name="Google Shape;157;p27"/>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Algorithms: propert</a:t>
            </a:r>
            <a:r>
              <a:rPr lang="en-US" sz="2400"/>
              <a:t>ies</a:t>
            </a:r>
            <a:endParaRPr/>
          </a:p>
        </p:txBody>
      </p:sp>
      <p:sp>
        <p:nvSpPr>
          <p:cNvPr id="158" name="Google Shape;158;p27"/>
          <p:cNvSpPr/>
          <p:nvPr/>
        </p:nvSpPr>
        <p:spPr>
          <a:xfrm flipH="1" rot="10800000">
            <a:off x="4636550" y="867188"/>
            <a:ext cx="4373460" cy="3811212"/>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9" name="Google Shape;159;p27"/>
          <p:cNvSpPr txBox="1"/>
          <p:nvPr/>
        </p:nvSpPr>
        <p:spPr>
          <a:xfrm>
            <a:off x="4805475" y="935225"/>
            <a:ext cx="4222800" cy="367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latin typeface="Century Schoolbook"/>
                <a:ea typeface="Century Schoolbook"/>
                <a:cs typeface="Century Schoolbook"/>
                <a:sym typeface="Century Schoolbook"/>
              </a:rPr>
              <a:t>Example: k</a:t>
            </a:r>
            <a:r>
              <a:rPr b="1" baseline="30000" i="0" lang="en-US" sz="1600" u="none" cap="none" strike="noStrike">
                <a:solidFill>
                  <a:srgbClr val="59C7EB"/>
                </a:solidFill>
                <a:latin typeface="Century Schoolbook"/>
                <a:ea typeface="Century Schoolbook"/>
                <a:cs typeface="Century Schoolbook"/>
                <a:sym typeface="Century Schoolbook"/>
              </a:rPr>
              <a:t>th</a:t>
            </a:r>
            <a:r>
              <a:rPr b="1" i="0" lang="en-US" sz="1600" u="none" cap="none" strike="noStrike">
                <a:solidFill>
                  <a:srgbClr val="59C7EB"/>
                </a:solidFill>
                <a:latin typeface="Century Schoolbook"/>
                <a:ea typeface="Century Schoolbook"/>
                <a:cs typeface="Century Schoolbook"/>
                <a:sym typeface="Century Schoolbook"/>
              </a:rPr>
              <a:t> smallest element in a list</a:t>
            </a:r>
            <a:endParaRPr b="1"/>
          </a:p>
          <a:p>
            <a:pPr indent="0" lvl="0" marL="0" marR="0" rtl="0" algn="just">
              <a:lnSpc>
                <a:spcPct val="100000"/>
              </a:lnSpc>
              <a:spcBef>
                <a:spcPts val="0"/>
              </a:spcBef>
              <a:spcAft>
                <a:spcPts val="0"/>
              </a:spcAft>
              <a:buClr>
                <a:srgbClr val="000000"/>
              </a:buClr>
              <a:buSzPts val="1400"/>
              <a:buFont typeface="Century Schoolbook"/>
              <a:buNone/>
            </a:pPr>
            <a:br>
              <a:rPr b="1" lang="en-US">
                <a:latin typeface="Century Schoolbook"/>
                <a:ea typeface="Century Schoolbook"/>
                <a:cs typeface="Century Schoolbook"/>
                <a:sym typeface="Century Schoolbook"/>
              </a:rPr>
            </a:br>
            <a:r>
              <a:rPr b="1" i="0" lang="en-US" sz="1400" u="none" cap="none" strike="noStrike">
                <a:solidFill>
                  <a:srgbClr val="000000"/>
                </a:solidFill>
                <a:latin typeface="Century Schoolbook"/>
                <a:ea typeface="Century Schoolbook"/>
                <a:cs typeface="Century Schoolbook"/>
                <a:sym typeface="Century Schoolbook"/>
              </a:rPr>
              <a:t>input:   </a:t>
            </a:r>
            <a:r>
              <a:rPr b="0" i="0" lang="en-US" sz="1400" u="none" cap="none" strike="noStrike">
                <a:solidFill>
                  <a:srgbClr val="FF0000"/>
                </a:solidFill>
                <a:latin typeface="Century Schoolbook"/>
                <a:ea typeface="Century Schoolbook"/>
                <a:cs typeface="Century Schoolbook"/>
                <a:sym typeface="Century Schoolbook"/>
              </a:rPr>
              <a:t>list </a:t>
            </a:r>
            <a:r>
              <a:rPr b="0" i="1" lang="en-US" sz="1400" u="none" cap="none" strike="noStrike">
                <a:solidFill>
                  <a:srgbClr val="FF0000"/>
                </a:solidFill>
                <a:latin typeface="Century Schoolbook"/>
                <a:ea typeface="Century Schoolbook"/>
                <a:cs typeface="Century Schoolbook"/>
                <a:sym typeface="Century Schoolbook"/>
              </a:rPr>
              <a:t>M</a:t>
            </a:r>
            <a:r>
              <a:rPr b="0" i="0" lang="en-US" sz="1400" u="none" cap="none" strike="noStrike">
                <a:solidFill>
                  <a:srgbClr val="FF0000"/>
                </a:solidFill>
                <a:latin typeface="Century Schoolbook"/>
                <a:ea typeface="Century Schoolbook"/>
                <a:cs typeface="Century Schoolbook"/>
                <a:sym typeface="Century Schoolbook"/>
              </a:rPr>
              <a:t> of length </a:t>
            </a:r>
            <a:r>
              <a:rPr b="0" i="1" lang="en-US" sz="1400" u="none" cap="none" strike="noStrike">
                <a:solidFill>
                  <a:srgbClr val="FF0000"/>
                </a:solidFill>
                <a:latin typeface="Century Schoolbook"/>
                <a:ea typeface="Century Schoolbook"/>
                <a:cs typeface="Century Schoolbook"/>
                <a:sym typeface="Century Schoolbook"/>
              </a:rPr>
              <a:t>n</a:t>
            </a:r>
            <a:r>
              <a:rPr b="0" i="0" lang="en-US" sz="1400" u="none" cap="none" strike="noStrike">
                <a:solidFill>
                  <a:srgbClr val="FF0000"/>
                </a:solidFill>
                <a:latin typeface="Century Schoolbook"/>
                <a:ea typeface="Century Schoolbook"/>
                <a:cs typeface="Century Schoolbook"/>
                <a:sym typeface="Century Schoolbook"/>
              </a:rPr>
              <a:t>, index</a:t>
            </a:r>
            <a:r>
              <a:rPr b="0" i="1" lang="en-US" sz="1400" u="none" cap="none" strike="noStrike">
                <a:solidFill>
                  <a:srgbClr val="FF0000"/>
                </a:solidFill>
                <a:latin typeface="Century Schoolbook"/>
                <a:ea typeface="Century Schoolbook"/>
                <a:cs typeface="Century Schoolbook"/>
                <a:sym typeface="Century Schoolbook"/>
              </a:rPr>
              <a:t> k</a:t>
            </a:r>
            <a:endParaRPr b="0" i="1"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latin typeface="Century Schoolbook"/>
                <a:ea typeface="Century Schoolbook"/>
                <a:cs typeface="Century Schoolbook"/>
                <a:sym typeface="Century Schoolbook"/>
              </a:rPr>
              <a:t>data:     </a:t>
            </a:r>
            <a:r>
              <a:rPr b="0" i="1" lang="en-US" sz="1400" u="none" cap="none" strike="noStrike">
                <a:solidFill>
                  <a:srgbClr val="000000"/>
                </a:solidFill>
                <a:latin typeface="Century Schoolbook"/>
                <a:ea typeface="Century Schoolbook"/>
                <a:cs typeface="Century Schoolbook"/>
                <a:sym typeface="Century Schoolbook"/>
              </a:rPr>
              <a:t>i</a:t>
            </a:r>
            <a:r>
              <a:rPr b="0" i="0" lang="en-US" sz="1400" u="none" cap="none" strike="noStrike">
                <a:solidFill>
                  <a:srgbClr val="000000"/>
                </a:solidFill>
                <a:latin typeface="Century Schoolbook"/>
                <a:ea typeface="Century Schoolbook"/>
                <a:cs typeface="Century Schoolbook"/>
                <a:sym typeface="Century Schoolbook"/>
              </a:rPr>
              <a:t>, </a:t>
            </a:r>
            <a:r>
              <a:rPr b="0" i="1" lang="en-US" sz="1400" u="none" cap="none" strike="noStrike">
                <a:solidFill>
                  <a:srgbClr val="000000"/>
                </a:solidFill>
                <a:latin typeface="Century Schoolbook"/>
                <a:ea typeface="Century Schoolbook"/>
                <a:cs typeface="Century Schoolbook"/>
                <a:sym typeface="Century Schoolbook"/>
              </a:rPr>
              <a:t>j</a:t>
            </a:r>
            <a:r>
              <a:rPr b="0" i="0" lang="en-US" sz="1400" u="none" cap="none" strike="noStrike">
                <a:solidFill>
                  <a:srgbClr val="000000"/>
                </a:solidFill>
                <a:latin typeface="Century Schoolbook"/>
                <a:ea typeface="Century Schoolbook"/>
                <a:cs typeface="Century Schoolbook"/>
                <a:sym typeface="Century Schoolbook"/>
              </a:rPr>
              <a:t>, </a:t>
            </a:r>
            <a:r>
              <a:rPr b="0" i="1" lang="en-US" sz="1400" u="none" cap="none" strike="noStrike">
                <a:solidFill>
                  <a:srgbClr val="000000"/>
                </a:solidFill>
                <a:latin typeface="Century Schoolbook"/>
                <a:ea typeface="Century Schoolbook"/>
                <a:cs typeface="Century Schoolbook"/>
                <a:sym typeface="Century Schoolbook"/>
              </a:rPr>
              <a:t>m, min_val</a:t>
            </a:r>
            <a:br>
              <a:rPr i="1" lang="en-US" sz="1800">
                <a:latin typeface="Calibri"/>
                <a:ea typeface="Calibri"/>
                <a:cs typeface="Calibri"/>
                <a:sym typeface="Calibri"/>
              </a:rPr>
            </a:br>
            <a:r>
              <a:rPr b="1" i="0" lang="en-US" sz="1400" u="none" cap="none" strike="noStrike">
                <a:solidFill>
                  <a:srgbClr val="000000"/>
                </a:solidFill>
                <a:latin typeface="Century Schoolbook"/>
                <a:ea typeface="Century Schoolbook"/>
                <a:cs typeface="Century Schoolbook"/>
                <a:sym typeface="Century Schoolbook"/>
              </a:rPr>
              <a:t>output:</a:t>
            </a:r>
            <a:r>
              <a:rPr b="1"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rgbClr val="0000FF"/>
                </a:solidFill>
                <a:latin typeface="Century Schoolbook"/>
                <a:ea typeface="Century Schoolbook"/>
                <a:cs typeface="Century Schoolbook"/>
                <a:sym typeface="Century Schoolbook"/>
              </a:rPr>
              <a:t>k</a:t>
            </a:r>
            <a:r>
              <a:rPr b="0" baseline="30000" i="0" lang="en-US" sz="1400" u="none" cap="none" strike="noStrike">
                <a:solidFill>
                  <a:srgbClr val="0000FF"/>
                </a:solidFill>
                <a:latin typeface="Century Schoolbook"/>
                <a:ea typeface="Century Schoolbook"/>
                <a:cs typeface="Century Schoolbook"/>
                <a:sym typeface="Century Schoolbook"/>
              </a:rPr>
              <a:t>th</a:t>
            </a:r>
            <a:r>
              <a:rPr b="0" i="0" lang="en-US" sz="1400" u="none" cap="none" strike="noStrike">
                <a:solidFill>
                  <a:srgbClr val="0000FF"/>
                </a:solidFill>
                <a:latin typeface="Century Schoolbook"/>
                <a:ea typeface="Century Schoolbook"/>
                <a:cs typeface="Century Schoolbook"/>
                <a:sym typeface="Century Schoolbook"/>
              </a:rPr>
              <a:t> smallest element in </a:t>
            </a:r>
            <a:r>
              <a:rPr b="0" i="1" lang="en-US" sz="1400" u="none" cap="none" strike="noStrike">
                <a:solidFill>
                  <a:srgbClr val="0000FF"/>
                </a:solidFill>
                <a:latin typeface="Century Schoolbook"/>
                <a:ea typeface="Century Schoolbook"/>
                <a:cs typeface="Century Schoolbook"/>
                <a:sym typeface="Century Schoolbook"/>
              </a:rPr>
              <a:t>M</a:t>
            </a:r>
            <a:endParaRPr b="0" i="1" sz="1800" u="none" cap="none" strike="noStrike">
              <a:solidFill>
                <a:srgbClr val="0000FF"/>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Courier"/>
              <a:buNone/>
            </a:pPr>
            <a:br>
              <a:rPr lang="en-US">
                <a:latin typeface="Courier"/>
                <a:ea typeface="Courier"/>
                <a:cs typeface="Courier"/>
                <a:sym typeface="Courier"/>
              </a:rPr>
            </a:br>
            <a:r>
              <a:rPr b="0" i="0" lang="en-US" sz="1400" u="none" cap="none" strike="noStrike">
                <a:solidFill>
                  <a:srgbClr val="000000"/>
                </a:solidFill>
                <a:latin typeface="Courier"/>
                <a:ea typeface="Courier"/>
                <a:cs typeface="Courier"/>
                <a:sym typeface="Courier"/>
              </a:rPr>
              <a:t>def min_k</a:t>
            </a:r>
            <a:r>
              <a:rPr b="0" i="0" lang="en-US" sz="1400" u="none" cap="none" strike="noStrike">
                <a:solidFill>
                  <a:schemeClr val="dk1"/>
                </a:solidFill>
                <a:latin typeface="Courier"/>
                <a:ea typeface="Courier"/>
                <a:cs typeface="Courier"/>
                <a:sym typeface="Courier"/>
              </a:rPr>
              <a:t>(</a:t>
            </a:r>
            <a:r>
              <a:rPr b="0" i="0" lang="en-US" sz="1400" u="none" cap="none" strike="noStrike">
                <a:solidFill>
                  <a:srgbClr val="FF0000"/>
                </a:solidFill>
                <a:latin typeface="Courier"/>
                <a:ea typeface="Courier"/>
                <a:cs typeface="Courier"/>
                <a:sym typeface="Courier"/>
              </a:rPr>
              <a:t>M, k</a:t>
            </a:r>
            <a:r>
              <a:rPr b="0" i="0" lang="en-US" sz="1400" u="none" cap="none" strike="noStrike">
                <a:solidFill>
                  <a:schemeClr val="dk1"/>
                </a:solidFill>
                <a:latin typeface="Courier"/>
                <a:ea typeface="Courier"/>
                <a:cs typeface="Courier"/>
                <a:sym typeface="Courier"/>
              </a:rPr>
              <a:t>):</a:t>
            </a:r>
            <a:endParaRPr>
              <a:solidFill>
                <a:schemeClr val="dk1"/>
              </a:solidFill>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i in range(0, k):</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j in range(i+1,len(M)):</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if M[j] &lt; min_val:</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j</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M[j]</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 M[m] = M[m], M[i]</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return </a:t>
            </a:r>
            <a:r>
              <a:rPr b="0" i="0" lang="en-US" sz="1400" u="none" cap="none" strike="noStrike">
                <a:solidFill>
                  <a:srgbClr val="0000FF"/>
                </a:solidFill>
                <a:latin typeface="Courier"/>
                <a:ea typeface="Courier"/>
                <a:cs typeface="Courier"/>
                <a:sym typeface="Courier"/>
              </a:rPr>
              <a:t>M[k-1]</a:t>
            </a:r>
            <a:endParaRPr>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nvSpPr>
        <p:spPr>
          <a:xfrm>
            <a:off x="209775" y="1009250"/>
            <a:ext cx="4222800" cy="34428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lang="en-US" sz="1800"/>
              <a:t>Transferability</a:t>
            </a:r>
            <a:r>
              <a:rPr lang="en-US" sz="1800"/>
              <a:t>:</a:t>
            </a:r>
            <a:endParaRPr sz="1800"/>
          </a:p>
          <a:p>
            <a:pPr indent="-342900" lvl="0" marL="457200" marR="0" rtl="0" algn="l">
              <a:lnSpc>
                <a:spcPct val="100000"/>
              </a:lnSpc>
              <a:spcBef>
                <a:spcPts val="1000"/>
              </a:spcBef>
              <a:spcAft>
                <a:spcPts val="0"/>
              </a:spcAft>
              <a:buSzPts val="1800"/>
              <a:buChar char="•"/>
            </a:pPr>
            <a:r>
              <a:rPr lang="en-US" sz="1800"/>
              <a:t>input should be parameterizable</a:t>
            </a:r>
            <a:endParaRPr sz="1800"/>
          </a:p>
          <a:p>
            <a:pPr indent="-342900" lvl="0" marL="457200" marR="0" rtl="0" algn="l">
              <a:lnSpc>
                <a:spcPct val="100000"/>
              </a:lnSpc>
              <a:spcBef>
                <a:spcPts val="1000"/>
              </a:spcBef>
              <a:spcAft>
                <a:spcPts val="0"/>
              </a:spcAft>
              <a:buSzPts val="1800"/>
              <a:buChar char="•"/>
            </a:pPr>
            <a:r>
              <a:rPr lang="en-US" sz="1800"/>
              <a:t>different </a:t>
            </a:r>
            <a:r>
              <a:rPr lang="en-US" sz="1800">
                <a:solidFill>
                  <a:srgbClr val="FF0000"/>
                </a:solidFill>
              </a:rPr>
              <a:t>instances </a:t>
            </a:r>
            <a:r>
              <a:rPr lang="en-US" sz="1800"/>
              <a:t>of the problem must be allowed as inputs</a:t>
            </a:r>
            <a:endParaRPr sz="1800"/>
          </a:p>
          <a:p>
            <a:pPr indent="0" lvl="0" marL="0" marR="0" rtl="0" algn="l">
              <a:lnSpc>
                <a:spcPct val="100000"/>
              </a:lnSpc>
              <a:spcBef>
                <a:spcPts val="1000"/>
              </a:spcBef>
              <a:spcAft>
                <a:spcPts val="0"/>
              </a:spcAft>
              <a:buNone/>
            </a:pPr>
            <a:r>
              <a:t/>
            </a:r>
            <a:endParaRPr sz="1800"/>
          </a:p>
          <a:p>
            <a:pPr indent="0" lvl="0" marL="0" marR="0" rtl="0" algn="l">
              <a:lnSpc>
                <a:spcPct val="100000"/>
              </a:lnSpc>
              <a:spcBef>
                <a:spcPts val="1000"/>
              </a:spcBef>
              <a:spcAft>
                <a:spcPts val="0"/>
              </a:spcAft>
              <a:buNone/>
            </a:pPr>
            <a:r>
              <a:rPr lang="en-US" sz="1700"/>
              <a:t>The example allows lists of any possible length, not just one length</a:t>
            </a:r>
            <a:endParaRPr sz="1700"/>
          </a:p>
          <a:p>
            <a:pPr indent="0" lvl="0" marL="0" marR="0" rtl="0" algn="l">
              <a:lnSpc>
                <a:spcPct val="100000"/>
              </a:lnSpc>
              <a:spcBef>
                <a:spcPts val="1000"/>
              </a:spcBef>
              <a:spcAft>
                <a:spcPts val="0"/>
              </a:spcAft>
              <a:buNone/>
            </a:pPr>
            <a:r>
              <a:rPr lang="en-US" sz="1700"/>
              <a:t>It also allows to find any kth smallest </a:t>
            </a:r>
            <a:r>
              <a:rPr lang="en-US" sz="1700"/>
              <a:t>element</a:t>
            </a:r>
            <a:r>
              <a:rPr lang="en-US" sz="1700"/>
              <a:t>, not just for one k</a:t>
            </a:r>
            <a:endParaRPr sz="1700"/>
          </a:p>
          <a:p>
            <a:pPr indent="0" lvl="0" marL="0" marR="0" rtl="0" algn="l">
              <a:lnSpc>
                <a:spcPct val="100000"/>
              </a:lnSpc>
              <a:spcBef>
                <a:spcPts val="0"/>
              </a:spcBef>
              <a:spcAft>
                <a:spcPts val="0"/>
              </a:spcAft>
              <a:buNone/>
            </a:pPr>
            <a:r>
              <a:t/>
            </a:r>
            <a:endParaRPr sz="1800"/>
          </a:p>
        </p:txBody>
      </p:sp>
      <p:sp>
        <p:nvSpPr>
          <p:cNvPr id="165" name="Google Shape;165;p28"/>
          <p:cNvSpPr/>
          <p:nvPr/>
        </p:nvSpPr>
        <p:spPr>
          <a:xfrm>
            <a:off x="0" y="236775"/>
            <a:ext cx="34473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166" name="Google Shape;166;p28"/>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i="0" lang="en-US" sz="2400" u="none" cap="none" strike="noStrike">
                <a:solidFill>
                  <a:srgbClr val="000000"/>
                </a:solidFill>
              </a:rPr>
              <a:t>Algorithms: propert</a:t>
            </a:r>
            <a:r>
              <a:rPr lang="en-US" sz="2400"/>
              <a:t>ies</a:t>
            </a:r>
            <a:endParaRPr/>
          </a:p>
        </p:txBody>
      </p:sp>
      <p:sp>
        <p:nvSpPr>
          <p:cNvPr id="167" name="Google Shape;167;p28"/>
          <p:cNvSpPr/>
          <p:nvPr/>
        </p:nvSpPr>
        <p:spPr>
          <a:xfrm flipH="1" rot="10800000">
            <a:off x="4636550" y="867188"/>
            <a:ext cx="4373460" cy="3811212"/>
          </a:xfrm>
          <a:custGeom>
            <a:rect b="b" l="l" r="r" t="t"/>
            <a:pathLst>
              <a:path extrusionOk="0" h="21600" w="21600">
                <a:moveTo>
                  <a:pt x="0" y="0"/>
                </a:moveTo>
                <a:lnTo>
                  <a:pt x="20167" y="0"/>
                </a:lnTo>
                <a:cubicBezTo>
                  <a:pt x="20958"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 name="Google Shape;168;p28"/>
          <p:cNvSpPr txBox="1"/>
          <p:nvPr/>
        </p:nvSpPr>
        <p:spPr>
          <a:xfrm>
            <a:off x="4805475" y="935225"/>
            <a:ext cx="4222800" cy="36786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i="0" lang="en-US" sz="1600" u="none" cap="none" strike="noStrike">
                <a:solidFill>
                  <a:srgbClr val="59C7EB"/>
                </a:solidFill>
                <a:latin typeface="Century Schoolbook"/>
                <a:ea typeface="Century Schoolbook"/>
                <a:cs typeface="Century Schoolbook"/>
                <a:sym typeface="Century Schoolbook"/>
              </a:rPr>
              <a:t>Example: k</a:t>
            </a:r>
            <a:r>
              <a:rPr b="1" baseline="30000" i="0" lang="en-US" sz="1600" u="none" cap="none" strike="noStrike">
                <a:solidFill>
                  <a:srgbClr val="59C7EB"/>
                </a:solidFill>
                <a:latin typeface="Century Schoolbook"/>
                <a:ea typeface="Century Schoolbook"/>
                <a:cs typeface="Century Schoolbook"/>
                <a:sym typeface="Century Schoolbook"/>
              </a:rPr>
              <a:t>th</a:t>
            </a:r>
            <a:r>
              <a:rPr b="1" i="0" lang="en-US" sz="1600" u="none" cap="none" strike="noStrike">
                <a:solidFill>
                  <a:srgbClr val="59C7EB"/>
                </a:solidFill>
                <a:latin typeface="Century Schoolbook"/>
                <a:ea typeface="Century Schoolbook"/>
                <a:cs typeface="Century Schoolbook"/>
                <a:sym typeface="Century Schoolbook"/>
              </a:rPr>
              <a:t> smallest element in a list</a:t>
            </a:r>
            <a:endParaRPr b="1"/>
          </a:p>
          <a:p>
            <a:pPr indent="0" lvl="0" marL="0" marR="0" rtl="0" algn="just">
              <a:lnSpc>
                <a:spcPct val="100000"/>
              </a:lnSpc>
              <a:spcBef>
                <a:spcPts val="0"/>
              </a:spcBef>
              <a:spcAft>
                <a:spcPts val="0"/>
              </a:spcAft>
              <a:buClr>
                <a:srgbClr val="000000"/>
              </a:buClr>
              <a:buSzPts val="1400"/>
              <a:buFont typeface="Century Schoolbook"/>
              <a:buNone/>
            </a:pPr>
            <a:br>
              <a:rPr b="1" lang="en-US">
                <a:latin typeface="Century Schoolbook"/>
                <a:ea typeface="Century Schoolbook"/>
                <a:cs typeface="Century Schoolbook"/>
                <a:sym typeface="Century Schoolbook"/>
              </a:rPr>
            </a:br>
            <a:r>
              <a:rPr b="1" i="0" lang="en-US" sz="1400" u="none" cap="none" strike="noStrike">
                <a:solidFill>
                  <a:srgbClr val="000000"/>
                </a:solidFill>
                <a:latin typeface="Century Schoolbook"/>
                <a:ea typeface="Century Schoolbook"/>
                <a:cs typeface="Century Schoolbook"/>
                <a:sym typeface="Century Schoolbook"/>
              </a:rPr>
              <a:t>input:   </a:t>
            </a:r>
            <a:r>
              <a:rPr b="0" i="0" lang="en-US" sz="1400" u="none" cap="none" strike="noStrike">
                <a:solidFill>
                  <a:schemeClr val="dk1"/>
                </a:solidFill>
                <a:latin typeface="Century Schoolbook"/>
                <a:ea typeface="Century Schoolbook"/>
                <a:cs typeface="Century Schoolbook"/>
                <a:sym typeface="Century Schoolbook"/>
              </a:rPr>
              <a:t>list </a:t>
            </a:r>
            <a:r>
              <a:rPr b="0" i="1" lang="en-US" sz="1400" u="none" cap="none" strike="noStrike">
                <a:solidFill>
                  <a:srgbClr val="FF0000"/>
                </a:solidFill>
                <a:latin typeface="Century Schoolbook"/>
                <a:ea typeface="Century Schoolbook"/>
                <a:cs typeface="Century Schoolbook"/>
                <a:sym typeface="Century Schoolbook"/>
              </a:rPr>
              <a:t>M</a:t>
            </a:r>
            <a:r>
              <a:rPr b="0" i="0" lang="en-US" sz="1400" u="none" cap="none" strike="noStrike">
                <a:solidFill>
                  <a:srgbClr val="FF0000"/>
                </a:solidFill>
                <a:latin typeface="Century Schoolbook"/>
                <a:ea typeface="Century Schoolbook"/>
                <a:cs typeface="Century Schoolbook"/>
                <a:sym typeface="Century Schoolbook"/>
              </a:rPr>
              <a:t> </a:t>
            </a:r>
            <a:r>
              <a:rPr b="0" i="0" lang="en-US" sz="1400" u="none" cap="none" strike="noStrike">
                <a:solidFill>
                  <a:schemeClr val="dk1"/>
                </a:solidFill>
                <a:latin typeface="Century Schoolbook"/>
                <a:ea typeface="Century Schoolbook"/>
                <a:cs typeface="Century Schoolbook"/>
                <a:sym typeface="Century Schoolbook"/>
              </a:rPr>
              <a:t>of length </a:t>
            </a:r>
            <a:r>
              <a:rPr b="0" i="1" lang="en-US" sz="1400" u="none" cap="none" strike="noStrike">
                <a:solidFill>
                  <a:srgbClr val="FF0000"/>
                </a:solidFill>
                <a:latin typeface="Century Schoolbook"/>
                <a:ea typeface="Century Schoolbook"/>
                <a:cs typeface="Century Schoolbook"/>
                <a:sym typeface="Century Schoolbook"/>
              </a:rPr>
              <a:t>n</a:t>
            </a:r>
            <a:r>
              <a:rPr b="0" i="0" lang="en-US" sz="1400" u="none" cap="none" strike="noStrike">
                <a:solidFill>
                  <a:schemeClr val="dk1"/>
                </a:solidFill>
                <a:latin typeface="Century Schoolbook"/>
                <a:ea typeface="Century Schoolbook"/>
                <a:cs typeface="Century Schoolbook"/>
                <a:sym typeface="Century Schoolbook"/>
              </a:rPr>
              <a:t>, index</a:t>
            </a:r>
            <a:r>
              <a:rPr b="0" i="1"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rgbClr val="FF0000"/>
                </a:solidFill>
                <a:latin typeface="Century Schoolbook"/>
                <a:ea typeface="Century Schoolbook"/>
                <a:cs typeface="Century Schoolbook"/>
                <a:sym typeface="Century Schoolbook"/>
              </a:rPr>
              <a:t>k</a:t>
            </a:r>
            <a:endParaRPr b="0" i="1" sz="18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entury Schoolbook"/>
              <a:buNone/>
            </a:pPr>
            <a:r>
              <a:rPr b="1" i="0" lang="en-US" sz="1400" u="none" cap="none" strike="noStrike">
                <a:solidFill>
                  <a:srgbClr val="000000"/>
                </a:solidFill>
                <a:latin typeface="Century Schoolbook"/>
                <a:ea typeface="Century Schoolbook"/>
                <a:cs typeface="Century Schoolbook"/>
                <a:sym typeface="Century Schoolbook"/>
              </a:rPr>
              <a:t>data:     </a:t>
            </a:r>
            <a:r>
              <a:rPr b="0" i="1" lang="en-US" sz="1400" u="none" cap="none" strike="noStrike">
                <a:solidFill>
                  <a:srgbClr val="000000"/>
                </a:solidFill>
                <a:latin typeface="Century Schoolbook"/>
                <a:ea typeface="Century Schoolbook"/>
                <a:cs typeface="Century Schoolbook"/>
                <a:sym typeface="Century Schoolbook"/>
              </a:rPr>
              <a:t>i</a:t>
            </a:r>
            <a:r>
              <a:rPr b="0" i="0" lang="en-US" sz="1400" u="none" cap="none" strike="noStrike">
                <a:solidFill>
                  <a:srgbClr val="000000"/>
                </a:solidFill>
                <a:latin typeface="Century Schoolbook"/>
                <a:ea typeface="Century Schoolbook"/>
                <a:cs typeface="Century Schoolbook"/>
                <a:sym typeface="Century Schoolbook"/>
              </a:rPr>
              <a:t>, </a:t>
            </a:r>
            <a:r>
              <a:rPr b="0" i="1" lang="en-US" sz="1400" u="none" cap="none" strike="noStrike">
                <a:solidFill>
                  <a:srgbClr val="000000"/>
                </a:solidFill>
                <a:latin typeface="Century Schoolbook"/>
                <a:ea typeface="Century Schoolbook"/>
                <a:cs typeface="Century Schoolbook"/>
                <a:sym typeface="Century Schoolbook"/>
              </a:rPr>
              <a:t>j</a:t>
            </a:r>
            <a:r>
              <a:rPr b="0" i="0" lang="en-US" sz="1400" u="none" cap="none" strike="noStrike">
                <a:solidFill>
                  <a:srgbClr val="000000"/>
                </a:solidFill>
                <a:latin typeface="Century Schoolbook"/>
                <a:ea typeface="Century Schoolbook"/>
                <a:cs typeface="Century Schoolbook"/>
                <a:sym typeface="Century Schoolbook"/>
              </a:rPr>
              <a:t>, </a:t>
            </a:r>
            <a:r>
              <a:rPr b="0" i="1" lang="en-US" sz="1400" u="none" cap="none" strike="noStrike">
                <a:solidFill>
                  <a:srgbClr val="000000"/>
                </a:solidFill>
                <a:latin typeface="Century Schoolbook"/>
                <a:ea typeface="Century Schoolbook"/>
                <a:cs typeface="Century Schoolbook"/>
                <a:sym typeface="Century Schoolbook"/>
              </a:rPr>
              <a:t>m, min_val</a:t>
            </a:r>
            <a:br>
              <a:rPr i="1" lang="en-US" sz="1800">
                <a:latin typeface="Calibri"/>
                <a:ea typeface="Calibri"/>
                <a:cs typeface="Calibri"/>
                <a:sym typeface="Calibri"/>
              </a:rPr>
            </a:br>
            <a:r>
              <a:rPr b="1" i="0" lang="en-US" sz="1400" u="none" cap="none" strike="noStrike">
                <a:solidFill>
                  <a:srgbClr val="000000"/>
                </a:solidFill>
                <a:latin typeface="Century Schoolbook"/>
                <a:ea typeface="Century Schoolbook"/>
                <a:cs typeface="Century Schoolbook"/>
                <a:sym typeface="Century Schoolbook"/>
              </a:rPr>
              <a:t>output:</a:t>
            </a:r>
            <a:r>
              <a:rPr b="1" i="0" lang="en-US" sz="1400" u="none" cap="none" strike="noStrike">
                <a:solidFill>
                  <a:schemeClr val="dk1"/>
                </a:solidFill>
                <a:latin typeface="Century Schoolbook"/>
                <a:ea typeface="Century Schoolbook"/>
                <a:cs typeface="Century Schoolbook"/>
                <a:sym typeface="Century Schoolbook"/>
              </a:rPr>
              <a:t> </a:t>
            </a:r>
            <a:r>
              <a:rPr b="0" i="1" lang="en-US" sz="1400" u="none" cap="none" strike="noStrike">
                <a:solidFill>
                  <a:schemeClr val="dk1"/>
                </a:solidFill>
                <a:latin typeface="Century Schoolbook"/>
                <a:ea typeface="Century Schoolbook"/>
                <a:cs typeface="Century Schoolbook"/>
                <a:sym typeface="Century Schoolbook"/>
              </a:rPr>
              <a:t>k</a:t>
            </a:r>
            <a:r>
              <a:rPr b="0" baseline="30000" i="0" lang="en-US" sz="1400" u="none" cap="none" strike="noStrike">
                <a:solidFill>
                  <a:schemeClr val="dk1"/>
                </a:solidFill>
                <a:latin typeface="Century Schoolbook"/>
                <a:ea typeface="Century Schoolbook"/>
                <a:cs typeface="Century Schoolbook"/>
                <a:sym typeface="Century Schoolbook"/>
              </a:rPr>
              <a:t>th</a:t>
            </a:r>
            <a:r>
              <a:rPr b="0" i="0" lang="en-US" sz="1400" u="none" cap="none" strike="noStrike">
                <a:solidFill>
                  <a:schemeClr val="dk1"/>
                </a:solidFill>
                <a:latin typeface="Century Schoolbook"/>
                <a:ea typeface="Century Schoolbook"/>
                <a:cs typeface="Century Schoolbook"/>
                <a:sym typeface="Century Schoolbook"/>
              </a:rPr>
              <a:t> smallest element in </a:t>
            </a:r>
            <a:r>
              <a:rPr b="0" i="1" lang="en-US" sz="1400" u="none" cap="none" strike="noStrike">
                <a:solidFill>
                  <a:schemeClr val="dk1"/>
                </a:solidFill>
                <a:latin typeface="Century Schoolbook"/>
                <a:ea typeface="Century Schoolbook"/>
                <a:cs typeface="Century Schoolbook"/>
                <a:sym typeface="Century Schoolbook"/>
              </a:rPr>
              <a:t>M</a:t>
            </a:r>
            <a:endParaRPr b="0" i="1"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Courier"/>
              <a:buNone/>
            </a:pPr>
            <a:br>
              <a:rPr lang="en-US">
                <a:latin typeface="Courier"/>
                <a:ea typeface="Courier"/>
                <a:cs typeface="Courier"/>
                <a:sym typeface="Courier"/>
              </a:rPr>
            </a:br>
            <a:r>
              <a:rPr b="0" i="0" lang="en-US" sz="1400" u="none" cap="none" strike="noStrike">
                <a:solidFill>
                  <a:srgbClr val="000000"/>
                </a:solidFill>
                <a:latin typeface="Courier"/>
                <a:ea typeface="Courier"/>
                <a:cs typeface="Courier"/>
                <a:sym typeface="Courier"/>
              </a:rPr>
              <a:t>def min_k</a:t>
            </a:r>
            <a:r>
              <a:rPr b="0" i="0" lang="en-US" sz="1400" u="none" cap="none" strike="noStrike">
                <a:solidFill>
                  <a:schemeClr val="dk1"/>
                </a:solidFill>
                <a:latin typeface="Courier"/>
                <a:ea typeface="Courier"/>
                <a:cs typeface="Courier"/>
                <a:sym typeface="Courier"/>
              </a:rPr>
              <a:t>(</a:t>
            </a:r>
            <a:r>
              <a:rPr b="0" i="0" lang="en-US" sz="1400" u="none" cap="none" strike="noStrike">
                <a:solidFill>
                  <a:srgbClr val="FF0000"/>
                </a:solidFill>
                <a:latin typeface="Courier"/>
                <a:ea typeface="Courier"/>
                <a:cs typeface="Courier"/>
                <a:sym typeface="Courier"/>
              </a:rPr>
              <a:t>M, k</a:t>
            </a:r>
            <a:r>
              <a:rPr b="0" i="0" lang="en-US" sz="1400" u="none" cap="none" strike="noStrike">
                <a:solidFill>
                  <a:schemeClr val="dk1"/>
                </a:solidFill>
                <a:latin typeface="Courier"/>
                <a:ea typeface="Courier"/>
                <a:cs typeface="Courier"/>
                <a:sym typeface="Courier"/>
              </a:rPr>
              <a:t>):</a:t>
            </a:r>
            <a:endParaRPr>
              <a:solidFill>
                <a:schemeClr val="dk1"/>
              </a:solidFill>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i in range(0, k):</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M[i]</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for j in range(i+1,len(M)):</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if M[j] &lt; min_val:</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 = j</a:t>
            </a:r>
            <a:endParaRPr/>
          </a:p>
          <a:p>
            <a:pPr indent="0" lvl="0" marL="0" marR="0" rtl="0" algn="just">
              <a:lnSpc>
                <a:spcPct val="10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min_val = M[j]</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M[i], M[m] = M[m], M[i]</a:t>
            </a:r>
            <a:endParaRPr/>
          </a:p>
          <a:p>
            <a:pPr indent="0" lvl="0" marL="0" marR="0" rtl="0" algn="just">
              <a:lnSpc>
                <a:spcPct val="150000"/>
              </a:lnSpc>
              <a:spcBef>
                <a:spcPts val="0"/>
              </a:spcBef>
              <a:spcAft>
                <a:spcPts val="0"/>
              </a:spcAft>
              <a:buClr>
                <a:srgbClr val="000000"/>
              </a:buClr>
              <a:buSzPts val="1400"/>
              <a:buFont typeface="Courier"/>
              <a:buNone/>
            </a:pPr>
            <a:r>
              <a:rPr b="0" i="0" lang="en-US" sz="1400" u="none" cap="none" strike="noStrike">
                <a:solidFill>
                  <a:srgbClr val="000000"/>
                </a:solidFill>
                <a:latin typeface="Courier"/>
                <a:ea typeface="Courier"/>
                <a:cs typeface="Courier"/>
                <a:sym typeface="Courier"/>
              </a:rPr>
              <a:t>	return</a:t>
            </a:r>
            <a:r>
              <a:rPr b="0" i="0" lang="en-US" sz="1400" u="none" cap="none" strike="noStrike">
                <a:solidFill>
                  <a:schemeClr val="dk1"/>
                </a:solidFill>
                <a:latin typeface="Courier"/>
                <a:ea typeface="Courier"/>
                <a:cs typeface="Courier"/>
                <a:sym typeface="Courier"/>
              </a:rPr>
              <a:t> M[k-1]</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